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13" d="100"/>
          <a:sy n="113" d="100"/>
        </p:scale>
        <p:origin x="288" y="8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In this lesson, you will be introduced to the fire triangle, and you will conduct a laboratory activity. The lab activity will help you understand the importance of the fire triangle as a conceptual model. </a:t>
            </a:r>
            <a:r>
              <a:rPr lang="en">
                <a:solidFill>
                  <a:srgbClr val="FF0000"/>
                </a:solidFill>
              </a:rPr>
              <a:t>Click</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4e7ac0a0a0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4e7ac0a0a0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 fire triangle is a conceptual model that can be used to understand the factors needed for fire to begin and to continue. In science, a conceptual model is a simplified representation of a concept or of concepts related to a phenomenon. Often depicted as diagrams, conceptual models show processes or describe the relationships between concepts or factors essential to a phenomenon.The three required factors in the fire triangle conceptual model are heat, fuel, and oxygen. When the quantities of these three factors are not restricted, fire will continue. What else could the fire triangle model be used for? </a:t>
            </a:r>
            <a:r>
              <a:rPr lang="en" i="1">
                <a:solidFill>
                  <a:schemeClr val="dk1"/>
                </a:solidFill>
              </a:rPr>
              <a:t>To put out a fire, one of the three fire components must be removed.</a:t>
            </a:r>
            <a:r>
              <a:rPr lang="en">
                <a:solidFill>
                  <a:schemeClr val="dk1"/>
                </a:solidFill>
              </a:rPr>
              <a:t> Firefighters use the fire triangle to understand how fires can be put out. Firefighters know that, in order to extinguish a fire, one side of the triangle must be removed. Can you think of an example for each “side” of the fire triangle? </a:t>
            </a:r>
            <a:r>
              <a:rPr lang="en" i="1">
                <a:solidFill>
                  <a:schemeClr val="dk1"/>
                </a:solidFill>
              </a:rPr>
              <a:t>Give students an opportunity to answer before going to the next slide which provides some examples.</a:t>
            </a:r>
            <a:r>
              <a:rPr lang="en">
                <a:solidFill>
                  <a:schemeClr val="dk1"/>
                </a:solidFill>
              </a:rPr>
              <a:t> </a:t>
            </a:r>
            <a:r>
              <a:rPr lang="en">
                <a:solidFill>
                  <a:srgbClr val="FF0000"/>
                </a:solidFill>
              </a:rPr>
              <a:t>Click</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550c3d9352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550c3d935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Here are two examples of heat that could cause the ignition of a fire. Lightning is a natural source of heat that does cause many fires around the globe each year. A flame can also be used as a heat source. Here we see a burn crew beginning a prescribed fire on some fire ecology study plots. How did the flame on the drip torch originate? </a:t>
            </a:r>
            <a:r>
              <a:rPr lang="en" i="1">
                <a:solidFill>
                  <a:schemeClr val="dk1"/>
                </a:solidFill>
              </a:rPr>
              <a:t>By using either a match that uses friction to produce heat that starts an exothermic reaction or with a lighter that uses a spark to ignite butane.</a:t>
            </a:r>
            <a:r>
              <a:rPr lang="en">
                <a:solidFill>
                  <a:schemeClr val="dk1"/>
                </a:solidFill>
              </a:rPr>
              <a:t> </a:t>
            </a:r>
            <a:r>
              <a:rPr lang="en">
                <a:solidFill>
                  <a:srgbClr val="FF0000"/>
                </a:solidFill>
              </a:rPr>
              <a:t>Click</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50c3d9352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50c3d9352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When most people hear the word fuel, they imagine something like gasoline. Physical scientists understand that any substance that undergoes an exothermic chemical reaction with oxygen can be categorized as a fuel according to the fire triangle model. Can you see any fuel in this image from the Great Plains? </a:t>
            </a:r>
            <a:r>
              <a:rPr lang="en" i="1">
                <a:solidFill>
                  <a:schemeClr val="dk1"/>
                </a:solidFill>
              </a:rPr>
              <a:t>All of the plants in this image are fuel according to the fire triangle.</a:t>
            </a:r>
            <a:r>
              <a:rPr lang="en">
                <a:solidFill>
                  <a:schemeClr val="dk1"/>
                </a:solidFill>
              </a:rPr>
              <a:t> From your own experience, you probably recognize the dead plants and brown grasses as fuel. But even the green plants could burn if they are exposed to heat long enough to drive the moisture out of them. All vegetation can be classified as fuel. </a:t>
            </a:r>
            <a:r>
              <a:rPr lang="en">
                <a:solidFill>
                  <a:srgbClr val="FF0000"/>
                </a:solidFill>
              </a:rPr>
              <a:t>Click</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550c3d9352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550c3d9352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Whereas heat and fuel may often be limited in terrestrial systems, oxygen is very abundant. The atmosphere in which we are immersed has ample oxygen for fires. Nearly 21% of Earth’s atmosphere is O</a:t>
            </a:r>
            <a:r>
              <a:rPr lang="en" baseline="-25000">
                <a:solidFill>
                  <a:schemeClr val="dk1"/>
                </a:solidFill>
              </a:rPr>
              <a:t>2</a:t>
            </a:r>
            <a:r>
              <a:rPr lang="en">
                <a:solidFill>
                  <a:schemeClr val="dk1"/>
                </a:solidFill>
              </a:rPr>
              <a:t> (the red portion of the graph). On this pie graph, the “other gases” are such a small part of the atmosphere that they aren’t even shown. In addition to carbon dioxide, the other gases include water vapor, neon, helium, krypton, hydrogen gas (H</a:t>
            </a:r>
            <a:r>
              <a:rPr lang="en" baseline="-25000">
                <a:solidFill>
                  <a:schemeClr val="dk1"/>
                </a:solidFill>
              </a:rPr>
              <a:t>2</a:t>
            </a:r>
            <a:r>
              <a:rPr lang="en">
                <a:solidFill>
                  <a:schemeClr val="dk1"/>
                </a:solidFill>
              </a:rPr>
              <a:t>), methane, and trace amounts of many other gases. If 0.0407% carbon dioxide is equivalent to 407 parts per million, what is the “ppm” for Oxygen? </a:t>
            </a:r>
            <a:r>
              <a:rPr lang="en" i="1">
                <a:solidFill>
                  <a:schemeClr val="dk1"/>
                </a:solidFill>
              </a:rPr>
              <a:t>209,400 ppm.</a:t>
            </a:r>
            <a:r>
              <a:rPr lang="en">
                <a:solidFill>
                  <a:schemeClr val="dk1"/>
                </a:solidFill>
              </a:rPr>
              <a:t> </a:t>
            </a:r>
            <a:r>
              <a:rPr lang="en">
                <a:solidFill>
                  <a:srgbClr val="FF0000"/>
                </a:solidFill>
              </a:rPr>
              <a:t>Click</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550c3d9352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550c3d9352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When talking about vegetation as a fuel source, what’s providing most of the energy released by combustion is cellulose. Very simply, cellulose is a chain of glucose molecules. Not only is glucose an important molecule for storing energy but it is also a molecule essential to the structure of plants</a:t>
            </a:r>
            <a:r>
              <a:rPr lang="en" i="1">
                <a:solidFill>
                  <a:schemeClr val="dk1"/>
                </a:solidFill>
              </a:rPr>
              <a:t>.</a:t>
            </a:r>
            <a:r>
              <a:rPr lang="en">
                <a:solidFill>
                  <a:schemeClr val="dk1"/>
                </a:solidFill>
              </a:rPr>
              <a:t> An example of a fuel composed primarily of cellulose is wood. The exact ignition temperature of vegetation, including grasses, is difficult to determine because even plants of the same species can vary in tissue composition and surrounding environmental conditions. </a:t>
            </a:r>
            <a:r>
              <a:rPr lang="en" i="1">
                <a:solidFill>
                  <a:schemeClr val="dk1"/>
                </a:solidFill>
              </a:rPr>
              <a:t> When discussing combustion, the Law of Conservation of Matter can be quickly reviewed using the “PhET” link in this slide.</a:t>
            </a:r>
            <a:r>
              <a:rPr lang="en">
                <a:solidFill>
                  <a:schemeClr val="dk1"/>
                </a:solidFill>
              </a:rPr>
              <a:t> Can anyone tell me what the The Law of Conservation of Matter is? </a:t>
            </a:r>
            <a:r>
              <a:rPr lang="en" i="1">
                <a:solidFill>
                  <a:srgbClr val="FF0000"/>
                </a:solidFill>
              </a:rPr>
              <a:t>Matter can neither be created nor destroyed. Matter can’t disappear from a chemical reaction, and it can’t appear from nowhere. Whatever is present “before” must also be present “after.” </a:t>
            </a:r>
            <a:r>
              <a:rPr lang="en">
                <a:solidFill>
                  <a:schemeClr val="dk1"/>
                </a:solidFill>
              </a:rPr>
              <a:t>Let’s review this law by balancing one of the simplest combustion reactions, the combustion of methane. </a:t>
            </a:r>
            <a:r>
              <a:rPr lang="en" i="1">
                <a:solidFill>
                  <a:schemeClr val="dk1"/>
                </a:solidFill>
              </a:rPr>
              <a:t>After clicking on the PhET link, go to “Introduction,” and, then, “Combust Methane.” This reviews the balancing of a chemical equation to reflect conservation of matter. Using the “tools” will help students visualize the balancing of reactant and product atoms. </a:t>
            </a:r>
            <a:r>
              <a:rPr lang="en">
                <a:solidFill>
                  <a:srgbClr val="FF0000"/>
                </a:solidFill>
              </a:rPr>
              <a:t>Click</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50c3d9352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50c3d9352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Now I would like for you to balance the classic chemical equation for cellular respiration next to the fire triangle you drew earlier. To make sure we’re all starting correctly, does anyone remember what the reactants are for cellular respiration? </a:t>
            </a:r>
            <a:r>
              <a:rPr lang="en">
                <a:solidFill>
                  <a:srgbClr val="FF0000"/>
                </a:solidFill>
              </a:rPr>
              <a:t>Click</a:t>
            </a:r>
            <a:r>
              <a:rPr lang="en">
                <a:solidFill>
                  <a:schemeClr val="dk1"/>
                </a:solidFill>
              </a:rPr>
              <a:t> The products? </a:t>
            </a:r>
            <a:r>
              <a:rPr lang="en">
                <a:solidFill>
                  <a:srgbClr val="FF0000"/>
                </a:solidFill>
              </a:rPr>
              <a:t>Click</a:t>
            </a:r>
            <a:r>
              <a:rPr lang="en">
                <a:solidFill>
                  <a:schemeClr val="dk1"/>
                </a:solidFill>
              </a:rPr>
              <a:t> Besides the products, what else is released as a result of this reaction? </a:t>
            </a:r>
            <a:r>
              <a:rPr lang="en">
                <a:solidFill>
                  <a:srgbClr val="FF0000"/>
                </a:solidFill>
              </a:rPr>
              <a:t>Click</a:t>
            </a:r>
            <a:r>
              <a:rPr lang="en">
                <a:solidFill>
                  <a:schemeClr val="dk1"/>
                </a:solidFill>
              </a:rPr>
              <a:t> Okay, write out and balance the chemical equation for cellular respiration. </a:t>
            </a:r>
            <a:r>
              <a:rPr lang="en" i="1">
                <a:solidFill>
                  <a:schemeClr val="dk1"/>
                </a:solidFill>
              </a:rPr>
              <a:t>Give students a few moments.</a:t>
            </a:r>
            <a:r>
              <a:rPr lang="en">
                <a:solidFill>
                  <a:schemeClr val="dk1"/>
                </a:solidFill>
              </a:rPr>
              <a:t> I’m now going to reveal the unbalanced chemical equation for cellular respiration in case you can’t recall the chemical formulas for the reactants and the products. </a:t>
            </a:r>
            <a:r>
              <a:rPr lang="en">
                <a:solidFill>
                  <a:srgbClr val="FF0000"/>
                </a:solidFill>
              </a:rPr>
              <a:t>Click</a:t>
            </a:r>
            <a:r>
              <a:rPr lang="en">
                <a:solidFill>
                  <a:schemeClr val="dk1"/>
                </a:solidFill>
              </a:rPr>
              <a:t> </a:t>
            </a:r>
            <a:r>
              <a:rPr lang="en" i="1">
                <a:solidFill>
                  <a:schemeClr val="dk1"/>
                </a:solidFill>
              </a:rPr>
              <a:t>Give students more time to balance the equation. </a:t>
            </a:r>
            <a:r>
              <a:rPr lang="en">
                <a:solidFill>
                  <a:schemeClr val="dk1"/>
                </a:solidFill>
              </a:rPr>
              <a:t>Here is the balanced chemical equation for cellular respiration. </a:t>
            </a:r>
            <a:r>
              <a:rPr lang="en">
                <a:solidFill>
                  <a:srgbClr val="FF0000"/>
                </a:solidFill>
              </a:rPr>
              <a:t>Click</a:t>
            </a:r>
            <a:r>
              <a:rPr lang="en">
                <a:solidFill>
                  <a:schemeClr val="dk1"/>
                </a:solidFill>
              </a:rPr>
              <a:t> Does the number of carbon atoms in the reactants equal the number of carbon atoms in the products? The number of hydrogen atoms? The number of oxygen atoms? Where did the energy come from? </a:t>
            </a:r>
            <a:r>
              <a:rPr lang="en" i="1">
                <a:solidFill>
                  <a:srgbClr val="FF0000"/>
                </a:solidFill>
              </a:rPr>
              <a:t>The release of energy came from the potential energy stored in the chemical bonds found in glucose.</a:t>
            </a:r>
            <a:r>
              <a:rPr lang="en">
                <a:solidFill>
                  <a:schemeClr val="dk1"/>
                </a:solidFill>
              </a:rPr>
              <a:t> How is the chemical reaction for cellular respiration similar to the one for combustion? </a:t>
            </a:r>
            <a:r>
              <a:rPr lang="en" i="1">
                <a:solidFill>
                  <a:srgbClr val="FF0000"/>
                </a:solidFill>
              </a:rPr>
              <a:t>Molecules containing carbon and hydrogen are combined with oxygen to produce carbon dioxide and water. Heat and light are given off.</a:t>
            </a:r>
            <a:r>
              <a:rPr lang="en">
                <a:solidFill>
                  <a:srgbClr val="FF0000"/>
                </a:solidFill>
              </a:rPr>
              <a:t> Click </a:t>
            </a:r>
            <a:r>
              <a:rPr lang="en">
                <a:solidFill>
                  <a:schemeClr val="dk1"/>
                </a:solidFill>
              </a:rPr>
              <a:t>How are cellular respiration and combustion different? </a:t>
            </a:r>
            <a:r>
              <a:rPr lang="en" i="1">
                <a:solidFill>
                  <a:schemeClr val="dk1"/>
                </a:solidFill>
              </a:rPr>
              <a:t>Combustion needs some heat energy to get the process going and energy is released in the form of heat and light. </a:t>
            </a:r>
            <a:r>
              <a:rPr lang="en">
                <a:solidFill>
                  <a:srgbClr val="FF0000"/>
                </a:solidFill>
              </a:rPr>
              <a:t>Click</a:t>
            </a:r>
            <a:r>
              <a:rPr lang="en">
                <a:solidFill>
                  <a:schemeClr val="dk1"/>
                </a:solidFill>
              </a:rPr>
              <a:t> Convert your cellular respiration equation to the combustion equation by adding “Heat” to the left-hand side of the equation.</a:t>
            </a:r>
            <a:r>
              <a:rPr lang="en" i="1">
                <a:solidFill>
                  <a:schemeClr val="dk1"/>
                </a:solidFill>
              </a:rPr>
              <a:t> </a:t>
            </a:r>
            <a:r>
              <a:rPr lang="en">
                <a:solidFill>
                  <a:schemeClr val="dk1"/>
                </a:solidFill>
              </a:rPr>
              <a:t>Now, draw arrows from the three sides of your fire triangle to the corresponding “reactant” in your combustion equation. </a:t>
            </a:r>
            <a:r>
              <a:rPr lang="en">
                <a:solidFill>
                  <a:srgbClr val="FF0000"/>
                </a:solidFill>
              </a:rPr>
              <a:t>Click</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5c51710ba2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5c51710ba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Can anyone describe what a physical change is? Can anyone give me an example of a physical change? </a:t>
            </a:r>
            <a:r>
              <a:rPr lang="en" i="1">
                <a:solidFill>
                  <a:schemeClr val="dk1"/>
                </a:solidFill>
              </a:rPr>
              <a:t>When water freezes, the relationship between H</a:t>
            </a:r>
            <a:r>
              <a:rPr lang="en" i="1" baseline="-25000">
                <a:solidFill>
                  <a:schemeClr val="dk1"/>
                </a:solidFill>
              </a:rPr>
              <a:t>2</a:t>
            </a:r>
            <a:r>
              <a:rPr lang="en" i="1">
                <a:solidFill>
                  <a:schemeClr val="dk1"/>
                </a:solidFill>
              </a:rPr>
              <a:t>O molecules changes, but the configuration of atoms in the form of H</a:t>
            </a:r>
            <a:r>
              <a:rPr lang="en" i="1" baseline="-25000">
                <a:solidFill>
                  <a:schemeClr val="dk1"/>
                </a:solidFill>
              </a:rPr>
              <a:t>2</a:t>
            </a:r>
            <a:r>
              <a:rPr lang="en" i="1">
                <a:solidFill>
                  <a:schemeClr val="dk1"/>
                </a:solidFill>
              </a:rPr>
              <a:t>O does not change. </a:t>
            </a:r>
            <a:r>
              <a:rPr lang="en">
                <a:solidFill>
                  <a:srgbClr val="FF0000"/>
                </a:solidFill>
              </a:rPr>
              <a:t>Click</a:t>
            </a:r>
            <a:r>
              <a:rPr lang="en">
                <a:solidFill>
                  <a:schemeClr val="dk1"/>
                </a:solidFill>
              </a:rPr>
              <a:t> What about a chemical change? Examples? </a:t>
            </a:r>
            <a:r>
              <a:rPr lang="en" i="1">
                <a:solidFill>
                  <a:schemeClr val="dk1"/>
                </a:solidFill>
              </a:rPr>
              <a:t>For example, during thermolysis, a chemical change take place as H</a:t>
            </a:r>
            <a:r>
              <a:rPr lang="en" i="1" baseline="-25000">
                <a:solidFill>
                  <a:schemeClr val="dk1"/>
                </a:solidFill>
              </a:rPr>
              <a:t>2</a:t>
            </a:r>
            <a:r>
              <a:rPr lang="en" i="1">
                <a:solidFill>
                  <a:schemeClr val="dk1"/>
                </a:solidFill>
              </a:rPr>
              <a:t>O molecules are split into H</a:t>
            </a:r>
            <a:r>
              <a:rPr lang="en" i="1" baseline="-25000">
                <a:solidFill>
                  <a:schemeClr val="dk1"/>
                </a:solidFill>
              </a:rPr>
              <a:t>2</a:t>
            </a:r>
            <a:r>
              <a:rPr lang="en" i="1">
                <a:solidFill>
                  <a:schemeClr val="dk1"/>
                </a:solidFill>
              </a:rPr>
              <a:t> (hydrogen gas) and O</a:t>
            </a:r>
            <a:r>
              <a:rPr lang="en" i="1" baseline="-25000">
                <a:solidFill>
                  <a:schemeClr val="dk1"/>
                </a:solidFill>
              </a:rPr>
              <a:t>2</a:t>
            </a:r>
            <a:r>
              <a:rPr lang="en" i="1">
                <a:solidFill>
                  <a:schemeClr val="dk1"/>
                </a:solidFill>
              </a:rPr>
              <a:t> (oxygen gas). </a:t>
            </a:r>
            <a:r>
              <a:rPr lang="en">
                <a:solidFill>
                  <a:srgbClr val="FF0000"/>
                </a:solidFill>
              </a:rPr>
              <a:t>Click</a:t>
            </a:r>
            <a:r>
              <a:rPr lang="en">
                <a:solidFill>
                  <a:schemeClr val="dk1"/>
                </a:solidFill>
              </a:rPr>
              <a:t> Somewhere near the chemical equation for combustion that you have on your worksheet, state whether combustion is a chemical or physical change and justify your claim. </a:t>
            </a:r>
            <a:r>
              <a:rPr lang="en" i="1">
                <a:solidFill>
                  <a:schemeClr val="dk1"/>
                </a:solidFill>
              </a:rPr>
              <a:t>Students should respond that combustion is a chemical change because the reactant molecules are converted into different product molecules.</a:t>
            </a:r>
            <a:r>
              <a:rPr lang="en">
                <a:solidFill>
                  <a:schemeClr val="dk1"/>
                </a:solidFill>
              </a:rPr>
              <a:t> </a:t>
            </a:r>
            <a:r>
              <a:rPr lang="en">
                <a:solidFill>
                  <a:srgbClr val="FF0000"/>
                </a:solidFill>
              </a:rPr>
              <a:t>Click</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hyperlink" Target="https://phet.colorado.edu/en/simulation/balancing-chemical-equation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578701" y="0"/>
            <a:ext cx="3565301" cy="1870101"/>
          </a:xfrm>
          <a:prstGeom prst="rect">
            <a:avLst/>
          </a:prstGeom>
          <a:noFill/>
          <a:ln>
            <a:noFill/>
          </a:ln>
        </p:spPr>
      </p:pic>
      <p:sp>
        <p:nvSpPr>
          <p:cNvPr id="55" name="Google Shape;55;p13"/>
          <p:cNvSpPr txBox="1">
            <a:spLocks noGrp="1"/>
          </p:cNvSpPr>
          <p:nvPr>
            <p:ph type="ctrTitle"/>
          </p:nvPr>
        </p:nvSpPr>
        <p:spPr>
          <a:xfrm>
            <a:off x="311688" y="1949725"/>
            <a:ext cx="8520600" cy="988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p>
            <a:pPr marL="0" lvl="0" indent="0" algn="l" rtl="0">
              <a:spcBef>
                <a:spcPts val="0"/>
              </a:spcBef>
              <a:spcAft>
                <a:spcPts val="0"/>
              </a:spcAft>
              <a:buNone/>
            </a:pPr>
            <a:r>
              <a:rPr lang="en" sz="4700">
                <a:latin typeface="Verdana"/>
                <a:ea typeface="Verdana"/>
                <a:cs typeface="Verdana"/>
                <a:sym typeface="Verdana"/>
              </a:rPr>
              <a:t>The Fire Triangle (Part 1)</a:t>
            </a:r>
            <a:endParaRPr sz="4700">
              <a:latin typeface="Verdana"/>
              <a:ea typeface="Verdana"/>
              <a:cs typeface="Verdana"/>
              <a:sym typeface="Verdana"/>
            </a:endParaRPr>
          </a:p>
        </p:txBody>
      </p:sp>
      <p:sp>
        <p:nvSpPr>
          <p:cNvPr id="56" name="Google Shape;56;p13"/>
          <p:cNvSpPr txBox="1">
            <a:spLocks noGrp="1"/>
          </p:cNvSpPr>
          <p:nvPr>
            <p:ph type="subTitle" idx="1"/>
          </p:nvPr>
        </p:nvSpPr>
        <p:spPr>
          <a:xfrm>
            <a:off x="306550" y="3142450"/>
            <a:ext cx="8375100" cy="7926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666666"/>
                </a:solidFill>
                <a:latin typeface="Verdana"/>
                <a:ea typeface="Verdana"/>
                <a:cs typeface="Verdana"/>
                <a:sym typeface="Verdana"/>
              </a:rPr>
              <a:t>Heat &amp; Fire </a:t>
            </a:r>
            <a:endParaRPr>
              <a:solidFill>
                <a:srgbClr val="666666"/>
              </a:solidFill>
              <a:latin typeface="Verdana"/>
              <a:ea typeface="Verdana"/>
              <a:cs typeface="Verdana"/>
              <a:sym typeface="Verdana"/>
            </a:endParaRPr>
          </a:p>
        </p:txBody>
      </p:sp>
      <p:sp>
        <p:nvSpPr>
          <p:cNvPr id="57" name="Google Shape;57;p13"/>
          <p:cNvSpPr/>
          <p:nvPr/>
        </p:nvSpPr>
        <p:spPr>
          <a:xfrm>
            <a:off x="100525" y="4753225"/>
            <a:ext cx="2823600" cy="70200"/>
          </a:xfrm>
          <a:prstGeom prst="rect">
            <a:avLst/>
          </a:prstGeom>
          <a:solidFill>
            <a:srgbClr val="93C47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100525" y="4934100"/>
            <a:ext cx="4320900" cy="70200"/>
          </a:xfrm>
          <a:prstGeom prst="rect">
            <a:avLst/>
          </a:prstGeom>
          <a:solidFill>
            <a:srgbClr val="E6913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62"/>
        <p:cNvGrpSpPr/>
        <p:nvPr/>
      </p:nvGrpSpPr>
      <p:grpSpPr>
        <a:xfrm>
          <a:off x="0" y="0"/>
          <a:ext cx="0" cy="0"/>
          <a:chOff x="0" y="0"/>
          <a:chExt cx="0" cy="0"/>
        </a:xfrm>
      </p:grpSpPr>
      <p:pic>
        <p:nvPicPr>
          <p:cNvPr id="63" name="Google Shape;63;p1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133700" y="0"/>
            <a:ext cx="2010298" cy="1054449"/>
          </a:xfrm>
          <a:prstGeom prst="rect">
            <a:avLst/>
          </a:prstGeom>
          <a:noFill/>
          <a:ln>
            <a:noFill/>
          </a:ln>
        </p:spPr>
      </p:pic>
      <p:sp>
        <p:nvSpPr>
          <p:cNvPr id="64" name="Google Shape;64;p14"/>
          <p:cNvSpPr txBox="1">
            <a:spLocks noGrp="1"/>
          </p:cNvSpPr>
          <p:nvPr>
            <p:ph type="title"/>
          </p:nvPr>
        </p:nvSpPr>
        <p:spPr>
          <a:xfrm>
            <a:off x="100525" y="0"/>
            <a:ext cx="5707200" cy="51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666666"/>
                </a:solidFill>
                <a:latin typeface="Verdana"/>
                <a:ea typeface="Verdana"/>
                <a:cs typeface="Verdana"/>
                <a:sym typeface="Verdana"/>
              </a:rPr>
              <a:t>The Fire Triangle</a:t>
            </a:r>
            <a:endParaRPr sz="3000">
              <a:solidFill>
                <a:srgbClr val="666666"/>
              </a:solidFill>
              <a:latin typeface="Verdana"/>
              <a:ea typeface="Verdana"/>
              <a:cs typeface="Verdana"/>
              <a:sym typeface="Verdana"/>
            </a:endParaRPr>
          </a:p>
        </p:txBody>
      </p:sp>
      <p:sp>
        <p:nvSpPr>
          <p:cNvPr id="65" name="Google Shape;65;p14"/>
          <p:cNvSpPr txBox="1">
            <a:spLocks noGrp="1"/>
          </p:cNvSpPr>
          <p:nvPr>
            <p:ph type="body" idx="1"/>
          </p:nvPr>
        </p:nvSpPr>
        <p:spPr>
          <a:xfrm>
            <a:off x="311700" y="851025"/>
            <a:ext cx="8520600" cy="4147200"/>
          </a:xfrm>
          <a:prstGeom prst="rect">
            <a:avLst/>
          </a:prstGeom>
        </p:spPr>
        <p:txBody>
          <a:bodyPr spcFirstLastPara="1" wrap="square" lIns="91425" tIns="91425" rIns="91425" bIns="91425" anchor="t" anchorCtr="0">
            <a:noAutofit/>
          </a:bodyPr>
          <a:lstStyle/>
          <a:p>
            <a:pPr marL="457200" lvl="0" indent="-419100" algn="l" rtl="0">
              <a:lnSpc>
                <a:spcPct val="100000"/>
              </a:lnSpc>
              <a:spcBef>
                <a:spcPts val="0"/>
              </a:spcBef>
              <a:spcAft>
                <a:spcPts val="0"/>
              </a:spcAft>
              <a:buClr>
                <a:srgbClr val="000000"/>
              </a:buClr>
              <a:buSzPts val="3000"/>
              <a:buFont typeface="Verdana"/>
              <a:buChar char="●"/>
            </a:pPr>
            <a:r>
              <a:rPr lang="en" sz="3000">
                <a:solidFill>
                  <a:srgbClr val="000000"/>
                </a:solidFill>
                <a:latin typeface="Verdana"/>
                <a:ea typeface="Verdana"/>
                <a:cs typeface="Verdana"/>
                <a:sym typeface="Verdana"/>
              </a:rPr>
              <a:t>Conceptual model</a:t>
            </a:r>
            <a:endParaRPr sz="3000">
              <a:solidFill>
                <a:srgbClr val="000000"/>
              </a:solidFill>
              <a:latin typeface="Verdana"/>
              <a:ea typeface="Verdana"/>
              <a:cs typeface="Verdana"/>
              <a:sym typeface="Verdana"/>
            </a:endParaRPr>
          </a:p>
          <a:p>
            <a:pPr marL="457200" lvl="0" indent="-419100" algn="l" rtl="0">
              <a:lnSpc>
                <a:spcPct val="100000"/>
              </a:lnSpc>
              <a:spcBef>
                <a:spcPts val="0"/>
              </a:spcBef>
              <a:spcAft>
                <a:spcPts val="0"/>
              </a:spcAft>
              <a:buClr>
                <a:srgbClr val="000000"/>
              </a:buClr>
              <a:buSzPts val="3000"/>
              <a:buFont typeface="Verdana"/>
              <a:buChar char="●"/>
            </a:pPr>
            <a:r>
              <a:rPr lang="en" sz="3000">
                <a:solidFill>
                  <a:srgbClr val="000000"/>
                </a:solidFill>
                <a:latin typeface="Verdana"/>
                <a:ea typeface="Verdana"/>
                <a:cs typeface="Verdana"/>
                <a:sym typeface="Verdana"/>
              </a:rPr>
              <a:t>Fire requires three things</a:t>
            </a:r>
            <a:endParaRPr sz="3000">
              <a:solidFill>
                <a:srgbClr val="000000"/>
              </a:solidFill>
              <a:latin typeface="Verdana"/>
              <a:ea typeface="Verdana"/>
              <a:cs typeface="Verdana"/>
              <a:sym typeface="Verdana"/>
            </a:endParaRPr>
          </a:p>
          <a:p>
            <a:pPr marL="914400" lvl="1" indent="-419100" algn="l" rtl="0">
              <a:lnSpc>
                <a:spcPct val="100000"/>
              </a:lnSpc>
              <a:spcBef>
                <a:spcPts val="0"/>
              </a:spcBef>
              <a:spcAft>
                <a:spcPts val="0"/>
              </a:spcAft>
              <a:buClr>
                <a:srgbClr val="000000"/>
              </a:buClr>
              <a:buSzPts val="3000"/>
              <a:buFont typeface="Verdana"/>
              <a:buChar char="○"/>
            </a:pPr>
            <a:r>
              <a:rPr lang="en" sz="3000">
                <a:solidFill>
                  <a:srgbClr val="000000"/>
                </a:solidFill>
                <a:latin typeface="Verdana"/>
                <a:ea typeface="Verdana"/>
                <a:cs typeface="Verdana"/>
                <a:sym typeface="Verdana"/>
              </a:rPr>
              <a:t>Heat source</a:t>
            </a:r>
            <a:endParaRPr sz="3000">
              <a:solidFill>
                <a:srgbClr val="000000"/>
              </a:solidFill>
              <a:latin typeface="Verdana"/>
              <a:ea typeface="Verdana"/>
              <a:cs typeface="Verdana"/>
              <a:sym typeface="Verdana"/>
            </a:endParaRPr>
          </a:p>
          <a:p>
            <a:pPr marL="914400" lvl="1" indent="-419100" algn="l" rtl="0">
              <a:lnSpc>
                <a:spcPct val="100000"/>
              </a:lnSpc>
              <a:spcBef>
                <a:spcPts val="0"/>
              </a:spcBef>
              <a:spcAft>
                <a:spcPts val="0"/>
              </a:spcAft>
              <a:buClr>
                <a:srgbClr val="000000"/>
              </a:buClr>
              <a:buSzPts val="3000"/>
              <a:buFont typeface="Verdana"/>
              <a:buChar char="○"/>
            </a:pPr>
            <a:r>
              <a:rPr lang="en" sz="3000">
                <a:solidFill>
                  <a:srgbClr val="000000"/>
                </a:solidFill>
                <a:latin typeface="Verdana"/>
                <a:ea typeface="Verdana"/>
                <a:cs typeface="Verdana"/>
                <a:sym typeface="Verdana"/>
              </a:rPr>
              <a:t>Fuel</a:t>
            </a:r>
            <a:endParaRPr sz="3000">
              <a:solidFill>
                <a:srgbClr val="000000"/>
              </a:solidFill>
              <a:latin typeface="Verdana"/>
              <a:ea typeface="Verdana"/>
              <a:cs typeface="Verdana"/>
              <a:sym typeface="Verdana"/>
            </a:endParaRPr>
          </a:p>
          <a:p>
            <a:pPr marL="914400" lvl="1" indent="-419100" algn="l" rtl="0">
              <a:lnSpc>
                <a:spcPct val="100000"/>
              </a:lnSpc>
              <a:spcBef>
                <a:spcPts val="0"/>
              </a:spcBef>
              <a:spcAft>
                <a:spcPts val="0"/>
              </a:spcAft>
              <a:buClr>
                <a:srgbClr val="000000"/>
              </a:buClr>
              <a:buSzPts val="3000"/>
              <a:buFont typeface="Verdana"/>
              <a:buChar char="○"/>
            </a:pPr>
            <a:r>
              <a:rPr lang="en" sz="3000">
                <a:solidFill>
                  <a:srgbClr val="000000"/>
                </a:solidFill>
                <a:latin typeface="Verdana"/>
                <a:ea typeface="Verdana"/>
                <a:cs typeface="Verdana"/>
                <a:sym typeface="Verdana"/>
              </a:rPr>
              <a:t>Oxygen</a:t>
            </a:r>
            <a:endParaRPr sz="3000">
              <a:solidFill>
                <a:srgbClr val="000000"/>
              </a:solidFill>
              <a:latin typeface="Verdana"/>
              <a:ea typeface="Verdana"/>
              <a:cs typeface="Verdana"/>
              <a:sym typeface="Verdana"/>
            </a:endParaRPr>
          </a:p>
        </p:txBody>
      </p:sp>
      <p:sp>
        <p:nvSpPr>
          <p:cNvPr id="66" name="Google Shape;66;p14"/>
          <p:cNvSpPr/>
          <p:nvPr/>
        </p:nvSpPr>
        <p:spPr>
          <a:xfrm>
            <a:off x="100525" y="780825"/>
            <a:ext cx="2823600" cy="70200"/>
          </a:xfrm>
          <a:prstGeom prst="rect">
            <a:avLst/>
          </a:prstGeom>
          <a:solidFill>
            <a:srgbClr val="93C47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p:nvPr/>
        </p:nvSpPr>
        <p:spPr>
          <a:xfrm>
            <a:off x="100525" y="592500"/>
            <a:ext cx="4320900" cy="70200"/>
          </a:xfrm>
          <a:prstGeom prst="rect">
            <a:avLst/>
          </a:prstGeom>
          <a:solidFill>
            <a:srgbClr val="E6913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 name="Google Shape;68;p1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663976" y="1924524"/>
            <a:ext cx="3523926" cy="3073700"/>
          </a:xfrm>
          <a:prstGeom prst="rect">
            <a:avLst/>
          </a:prstGeom>
          <a:no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72"/>
        <p:cNvGrpSpPr/>
        <p:nvPr/>
      </p:nvGrpSpPr>
      <p:grpSpPr>
        <a:xfrm>
          <a:off x="0" y="0"/>
          <a:ext cx="0" cy="0"/>
          <a:chOff x="0" y="0"/>
          <a:chExt cx="0" cy="0"/>
        </a:xfrm>
      </p:grpSpPr>
      <p:pic>
        <p:nvPicPr>
          <p:cNvPr id="73" name="Google Shape;73;p1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133700" y="0"/>
            <a:ext cx="2010298" cy="1054449"/>
          </a:xfrm>
          <a:prstGeom prst="rect">
            <a:avLst/>
          </a:prstGeom>
          <a:noFill/>
          <a:ln>
            <a:noFill/>
          </a:ln>
        </p:spPr>
      </p:pic>
      <p:sp>
        <p:nvSpPr>
          <p:cNvPr id="74" name="Google Shape;74;p15"/>
          <p:cNvSpPr txBox="1">
            <a:spLocks noGrp="1"/>
          </p:cNvSpPr>
          <p:nvPr>
            <p:ph type="title"/>
          </p:nvPr>
        </p:nvSpPr>
        <p:spPr>
          <a:xfrm>
            <a:off x="100525" y="0"/>
            <a:ext cx="5707200" cy="51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666666"/>
                </a:solidFill>
                <a:latin typeface="Verdana"/>
                <a:ea typeface="Verdana"/>
                <a:cs typeface="Verdana"/>
                <a:sym typeface="Verdana"/>
              </a:rPr>
              <a:t>The Fire Triangle - Heat</a:t>
            </a:r>
            <a:endParaRPr sz="3000">
              <a:solidFill>
                <a:srgbClr val="666666"/>
              </a:solidFill>
              <a:latin typeface="Verdana"/>
              <a:ea typeface="Verdana"/>
              <a:cs typeface="Verdana"/>
              <a:sym typeface="Verdana"/>
            </a:endParaRPr>
          </a:p>
        </p:txBody>
      </p:sp>
      <p:sp>
        <p:nvSpPr>
          <p:cNvPr id="75" name="Google Shape;75;p15"/>
          <p:cNvSpPr/>
          <p:nvPr/>
        </p:nvSpPr>
        <p:spPr>
          <a:xfrm>
            <a:off x="100525" y="780825"/>
            <a:ext cx="2823600" cy="70200"/>
          </a:xfrm>
          <a:prstGeom prst="rect">
            <a:avLst/>
          </a:prstGeom>
          <a:solidFill>
            <a:srgbClr val="93C47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100525" y="592500"/>
            <a:ext cx="4320900" cy="70200"/>
          </a:xfrm>
          <a:prstGeom prst="rect">
            <a:avLst/>
          </a:prstGeom>
          <a:solidFill>
            <a:srgbClr val="E6913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7" name="Google Shape;77;p15"/>
          <p:cNvPicPr preferRelativeResize="0"/>
          <p:nvPr/>
        </p:nvPicPr>
        <p:blipFill>
          <a:blip r:embed="rId4">
            <a:alphaModFix/>
          </a:blip>
          <a:stretch>
            <a:fillRect/>
          </a:stretch>
        </p:blipFill>
        <p:spPr>
          <a:xfrm>
            <a:off x="217125" y="1334038"/>
            <a:ext cx="4858500" cy="3181174"/>
          </a:xfrm>
          <a:prstGeom prst="rect">
            <a:avLst/>
          </a:prstGeom>
          <a:no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pic>
        <p:nvPicPr>
          <p:cNvPr id="78" name="Google Shape;78;p15"/>
          <p:cNvPicPr preferRelativeResize="0"/>
          <p:nvPr/>
        </p:nvPicPr>
        <p:blipFill>
          <a:blip r:embed="rId5">
            <a:alphaModFix/>
          </a:blip>
          <a:stretch>
            <a:fillRect/>
          </a:stretch>
        </p:blipFill>
        <p:spPr>
          <a:xfrm>
            <a:off x="5326838" y="1334038"/>
            <a:ext cx="3589911" cy="3181175"/>
          </a:xfrm>
          <a:prstGeom prst="rect">
            <a:avLst/>
          </a:prstGeom>
          <a:no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pic>
        <p:nvPicPr>
          <p:cNvPr id="79" name="Google Shape;79;p15"/>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7215600" y="3542625"/>
            <a:ext cx="1616699" cy="1455600"/>
          </a:xfrm>
          <a:prstGeom prst="rect">
            <a:avLst/>
          </a:prstGeom>
          <a:no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83"/>
        <p:cNvGrpSpPr/>
        <p:nvPr/>
      </p:nvGrpSpPr>
      <p:grpSpPr>
        <a:xfrm>
          <a:off x="0" y="0"/>
          <a:ext cx="0" cy="0"/>
          <a:chOff x="0" y="0"/>
          <a:chExt cx="0" cy="0"/>
        </a:xfrm>
      </p:grpSpPr>
      <p:pic>
        <p:nvPicPr>
          <p:cNvPr id="84" name="Google Shape;84;p1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133700" y="0"/>
            <a:ext cx="2010298" cy="1054449"/>
          </a:xfrm>
          <a:prstGeom prst="rect">
            <a:avLst/>
          </a:prstGeom>
          <a:noFill/>
          <a:ln>
            <a:noFill/>
          </a:ln>
        </p:spPr>
      </p:pic>
      <p:sp>
        <p:nvSpPr>
          <p:cNvPr id="85" name="Google Shape;85;p16"/>
          <p:cNvSpPr txBox="1">
            <a:spLocks noGrp="1"/>
          </p:cNvSpPr>
          <p:nvPr>
            <p:ph type="title"/>
          </p:nvPr>
        </p:nvSpPr>
        <p:spPr>
          <a:xfrm>
            <a:off x="100525" y="0"/>
            <a:ext cx="5707200" cy="51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666666"/>
                </a:solidFill>
                <a:latin typeface="Verdana"/>
                <a:ea typeface="Verdana"/>
                <a:cs typeface="Verdana"/>
                <a:sym typeface="Verdana"/>
              </a:rPr>
              <a:t>The Fire Triangle - Fuel</a:t>
            </a:r>
            <a:endParaRPr sz="3000">
              <a:solidFill>
                <a:srgbClr val="666666"/>
              </a:solidFill>
              <a:latin typeface="Verdana"/>
              <a:ea typeface="Verdana"/>
              <a:cs typeface="Verdana"/>
              <a:sym typeface="Verdana"/>
            </a:endParaRPr>
          </a:p>
        </p:txBody>
      </p:sp>
      <p:sp>
        <p:nvSpPr>
          <p:cNvPr id="86" name="Google Shape;86;p16"/>
          <p:cNvSpPr/>
          <p:nvPr/>
        </p:nvSpPr>
        <p:spPr>
          <a:xfrm>
            <a:off x="100525" y="780825"/>
            <a:ext cx="2823600" cy="70200"/>
          </a:xfrm>
          <a:prstGeom prst="rect">
            <a:avLst/>
          </a:prstGeom>
          <a:solidFill>
            <a:srgbClr val="93C47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6"/>
          <p:cNvSpPr/>
          <p:nvPr/>
        </p:nvSpPr>
        <p:spPr>
          <a:xfrm>
            <a:off x="100525" y="592500"/>
            <a:ext cx="4320900" cy="70200"/>
          </a:xfrm>
          <a:prstGeom prst="rect">
            <a:avLst/>
          </a:prstGeom>
          <a:solidFill>
            <a:srgbClr val="E6913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8" name="Google Shape;88;p16"/>
          <p:cNvPicPr preferRelativeResize="0"/>
          <p:nvPr/>
        </p:nvPicPr>
        <p:blipFill>
          <a:blip r:embed="rId4">
            <a:alphaModFix/>
          </a:blip>
          <a:stretch>
            <a:fillRect/>
          </a:stretch>
        </p:blipFill>
        <p:spPr>
          <a:xfrm>
            <a:off x="220225" y="1191287"/>
            <a:ext cx="2257655" cy="3466675"/>
          </a:xfrm>
          <a:prstGeom prst="rect">
            <a:avLst/>
          </a:prstGeom>
          <a:no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pic>
        <p:nvPicPr>
          <p:cNvPr id="89" name="Google Shape;89;p16"/>
          <p:cNvPicPr preferRelativeResize="0"/>
          <p:nvPr/>
        </p:nvPicPr>
        <p:blipFill>
          <a:blip r:embed="rId5">
            <a:alphaModFix/>
          </a:blip>
          <a:stretch>
            <a:fillRect/>
          </a:stretch>
        </p:blipFill>
        <p:spPr>
          <a:xfrm>
            <a:off x="2698725" y="1191288"/>
            <a:ext cx="6229389" cy="3466675"/>
          </a:xfrm>
          <a:prstGeom prst="rect">
            <a:avLst/>
          </a:prstGeom>
          <a:no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93"/>
        <p:cNvGrpSpPr/>
        <p:nvPr/>
      </p:nvGrpSpPr>
      <p:grpSpPr>
        <a:xfrm>
          <a:off x="0" y="0"/>
          <a:ext cx="0" cy="0"/>
          <a:chOff x="0" y="0"/>
          <a:chExt cx="0" cy="0"/>
        </a:xfrm>
      </p:grpSpPr>
      <p:pic>
        <p:nvPicPr>
          <p:cNvPr id="94" name="Google Shape;94;p1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133700" y="0"/>
            <a:ext cx="2010298" cy="1054449"/>
          </a:xfrm>
          <a:prstGeom prst="rect">
            <a:avLst/>
          </a:prstGeom>
          <a:noFill/>
          <a:ln>
            <a:noFill/>
          </a:ln>
        </p:spPr>
      </p:pic>
      <p:sp>
        <p:nvSpPr>
          <p:cNvPr id="95" name="Google Shape;95;p17"/>
          <p:cNvSpPr txBox="1">
            <a:spLocks noGrp="1"/>
          </p:cNvSpPr>
          <p:nvPr>
            <p:ph type="title"/>
          </p:nvPr>
        </p:nvSpPr>
        <p:spPr>
          <a:xfrm>
            <a:off x="100525" y="0"/>
            <a:ext cx="5707200" cy="51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666666"/>
                </a:solidFill>
                <a:latin typeface="Verdana"/>
                <a:ea typeface="Verdana"/>
                <a:cs typeface="Verdana"/>
                <a:sym typeface="Verdana"/>
              </a:rPr>
              <a:t>The Fire Triangle - Oxygen</a:t>
            </a:r>
            <a:endParaRPr sz="3000">
              <a:solidFill>
                <a:srgbClr val="666666"/>
              </a:solidFill>
              <a:latin typeface="Verdana"/>
              <a:ea typeface="Verdana"/>
              <a:cs typeface="Verdana"/>
              <a:sym typeface="Verdana"/>
            </a:endParaRPr>
          </a:p>
        </p:txBody>
      </p:sp>
      <p:sp>
        <p:nvSpPr>
          <p:cNvPr id="96" name="Google Shape;96;p17"/>
          <p:cNvSpPr txBox="1">
            <a:spLocks noGrp="1"/>
          </p:cNvSpPr>
          <p:nvPr>
            <p:ph type="body" idx="1"/>
          </p:nvPr>
        </p:nvSpPr>
        <p:spPr>
          <a:xfrm>
            <a:off x="311700" y="851025"/>
            <a:ext cx="8520600" cy="41472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3000">
                <a:solidFill>
                  <a:srgbClr val="000000"/>
                </a:solidFill>
                <a:latin typeface="Verdana"/>
                <a:ea typeface="Verdana"/>
                <a:cs typeface="Verdana"/>
                <a:sym typeface="Verdana"/>
              </a:rPr>
              <a:t>Atmosphere’s Composition</a:t>
            </a:r>
            <a:endParaRPr sz="3000">
              <a:solidFill>
                <a:srgbClr val="000000"/>
              </a:solidFill>
              <a:latin typeface="Verdana"/>
              <a:ea typeface="Verdana"/>
              <a:cs typeface="Verdana"/>
              <a:sym typeface="Verdana"/>
            </a:endParaRPr>
          </a:p>
          <a:p>
            <a:pPr marL="457200" marR="0" lvl="0" indent="-419100" algn="l" rtl="0">
              <a:lnSpc>
                <a:spcPct val="100000"/>
              </a:lnSpc>
              <a:spcBef>
                <a:spcPts val="0"/>
              </a:spcBef>
              <a:spcAft>
                <a:spcPts val="0"/>
              </a:spcAft>
              <a:buClr>
                <a:srgbClr val="000000"/>
              </a:buClr>
              <a:buSzPts val="3000"/>
              <a:buFont typeface="Verdana"/>
              <a:buChar char="●"/>
            </a:pPr>
            <a:r>
              <a:rPr lang="en" sz="3000">
                <a:solidFill>
                  <a:srgbClr val="000000"/>
                </a:solidFill>
                <a:latin typeface="Verdana"/>
                <a:ea typeface="Verdana"/>
                <a:cs typeface="Verdana"/>
                <a:sym typeface="Verdana"/>
              </a:rPr>
              <a:t>N</a:t>
            </a:r>
            <a:r>
              <a:rPr lang="en" sz="3000" baseline="-25000">
                <a:solidFill>
                  <a:srgbClr val="000000"/>
                </a:solidFill>
                <a:latin typeface="Verdana"/>
                <a:ea typeface="Verdana"/>
                <a:cs typeface="Verdana"/>
                <a:sym typeface="Verdana"/>
              </a:rPr>
              <a:t>2</a:t>
            </a:r>
            <a:r>
              <a:rPr lang="en" sz="3000">
                <a:solidFill>
                  <a:srgbClr val="000000"/>
                </a:solidFill>
                <a:latin typeface="Verdana"/>
                <a:ea typeface="Verdana"/>
                <a:cs typeface="Verdana"/>
                <a:sym typeface="Verdana"/>
              </a:rPr>
              <a:t> ~ 78.084%</a:t>
            </a:r>
            <a:endParaRPr sz="3000">
              <a:solidFill>
                <a:srgbClr val="000000"/>
              </a:solidFill>
              <a:latin typeface="Verdana"/>
              <a:ea typeface="Verdana"/>
              <a:cs typeface="Verdana"/>
              <a:sym typeface="Verdana"/>
            </a:endParaRPr>
          </a:p>
          <a:p>
            <a:pPr marL="457200" marR="0" lvl="0" indent="-419100" algn="l" rtl="0">
              <a:lnSpc>
                <a:spcPct val="100000"/>
              </a:lnSpc>
              <a:spcBef>
                <a:spcPts val="0"/>
              </a:spcBef>
              <a:spcAft>
                <a:spcPts val="0"/>
              </a:spcAft>
              <a:buClr>
                <a:srgbClr val="000000"/>
              </a:buClr>
              <a:buSzPts val="3000"/>
              <a:buFont typeface="Verdana"/>
              <a:buChar char="●"/>
            </a:pPr>
            <a:r>
              <a:rPr lang="en" sz="3000">
                <a:solidFill>
                  <a:srgbClr val="000000"/>
                </a:solidFill>
                <a:latin typeface="Verdana"/>
                <a:ea typeface="Verdana"/>
                <a:cs typeface="Verdana"/>
                <a:sym typeface="Verdana"/>
              </a:rPr>
              <a:t>O</a:t>
            </a:r>
            <a:r>
              <a:rPr lang="en" sz="3000" baseline="-25000">
                <a:solidFill>
                  <a:srgbClr val="000000"/>
                </a:solidFill>
                <a:latin typeface="Verdana"/>
                <a:ea typeface="Verdana"/>
                <a:cs typeface="Verdana"/>
                <a:sym typeface="Verdana"/>
              </a:rPr>
              <a:t>2</a:t>
            </a:r>
            <a:r>
              <a:rPr lang="en" sz="3000">
                <a:solidFill>
                  <a:srgbClr val="000000"/>
                </a:solidFill>
                <a:latin typeface="Verdana"/>
                <a:ea typeface="Verdana"/>
                <a:cs typeface="Verdana"/>
                <a:sym typeface="Verdana"/>
              </a:rPr>
              <a:t> ~ 20.940%</a:t>
            </a:r>
            <a:endParaRPr sz="3000">
              <a:solidFill>
                <a:srgbClr val="000000"/>
              </a:solidFill>
              <a:latin typeface="Verdana"/>
              <a:ea typeface="Verdana"/>
              <a:cs typeface="Verdana"/>
              <a:sym typeface="Verdana"/>
            </a:endParaRPr>
          </a:p>
          <a:p>
            <a:pPr marL="457200" marR="0" lvl="0" indent="-419100" algn="l" rtl="0">
              <a:lnSpc>
                <a:spcPct val="100000"/>
              </a:lnSpc>
              <a:spcBef>
                <a:spcPts val="0"/>
              </a:spcBef>
              <a:spcAft>
                <a:spcPts val="0"/>
              </a:spcAft>
              <a:buClr>
                <a:srgbClr val="000000"/>
              </a:buClr>
              <a:buSzPts val="3000"/>
              <a:buFont typeface="Verdana"/>
              <a:buChar char="●"/>
            </a:pPr>
            <a:r>
              <a:rPr lang="en" sz="3000">
                <a:solidFill>
                  <a:srgbClr val="000000"/>
                </a:solidFill>
                <a:latin typeface="Verdana"/>
                <a:ea typeface="Verdana"/>
                <a:cs typeface="Verdana"/>
                <a:sym typeface="Verdana"/>
              </a:rPr>
              <a:t>Argon ~ 0.934%</a:t>
            </a:r>
            <a:endParaRPr sz="3000">
              <a:solidFill>
                <a:srgbClr val="000000"/>
              </a:solidFill>
              <a:latin typeface="Verdana"/>
              <a:ea typeface="Verdana"/>
              <a:cs typeface="Verdana"/>
              <a:sym typeface="Verdana"/>
            </a:endParaRPr>
          </a:p>
          <a:p>
            <a:pPr marL="457200" marR="0" lvl="0" indent="-419100" algn="l" rtl="0">
              <a:lnSpc>
                <a:spcPct val="100000"/>
              </a:lnSpc>
              <a:spcBef>
                <a:spcPts val="0"/>
              </a:spcBef>
              <a:spcAft>
                <a:spcPts val="0"/>
              </a:spcAft>
              <a:buClr>
                <a:srgbClr val="000000"/>
              </a:buClr>
              <a:buSzPts val="3000"/>
              <a:buFont typeface="Verdana"/>
              <a:buChar char="●"/>
            </a:pPr>
            <a:r>
              <a:rPr lang="en" sz="3000">
                <a:solidFill>
                  <a:srgbClr val="000000"/>
                </a:solidFill>
                <a:latin typeface="Verdana"/>
                <a:ea typeface="Verdana"/>
                <a:cs typeface="Verdana"/>
                <a:sym typeface="Verdana"/>
              </a:rPr>
              <a:t>Other ~ 0.042%</a:t>
            </a:r>
            <a:endParaRPr sz="3000">
              <a:solidFill>
                <a:srgbClr val="000000"/>
              </a:solidFill>
              <a:latin typeface="Verdana"/>
              <a:ea typeface="Verdana"/>
              <a:cs typeface="Verdana"/>
              <a:sym typeface="Verdana"/>
            </a:endParaRPr>
          </a:p>
          <a:p>
            <a:pPr marL="914400" marR="0" lvl="1" indent="-419100" algn="l" rtl="0">
              <a:lnSpc>
                <a:spcPct val="100000"/>
              </a:lnSpc>
              <a:spcBef>
                <a:spcPts val="0"/>
              </a:spcBef>
              <a:spcAft>
                <a:spcPts val="0"/>
              </a:spcAft>
              <a:buClr>
                <a:srgbClr val="000000"/>
              </a:buClr>
              <a:buSzPts val="3000"/>
              <a:buFont typeface="Verdana"/>
              <a:buChar char="○"/>
            </a:pPr>
            <a:r>
              <a:rPr lang="en" sz="3000">
                <a:solidFill>
                  <a:srgbClr val="000000"/>
                </a:solidFill>
                <a:latin typeface="Verdana"/>
                <a:ea typeface="Verdana"/>
                <a:cs typeface="Verdana"/>
                <a:sym typeface="Verdana"/>
              </a:rPr>
              <a:t>CO</a:t>
            </a:r>
            <a:r>
              <a:rPr lang="en" sz="3000" baseline="-25000">
                <a:solidFill>
                  <a:srgbClr val="000000"/>
                </a:solidFill>
                <a:latin typeface="Verdana"/>
                <a:ea typeface="Verdana"/>
                <a:cs typeface="Verdana"/>
                <a:sym typeface="Verdana"/>
              </a:rPr>
              <a:t>2</a:t>
            </a:r>
            <a:r>
              <a:rPr lang="en" sz="3000">
                <a:solidFill>
                  <a:srgbClr val="000000"/>
                </a:solidFill>
                <a:latin typeface="Verdana"/>
                <a:ea typeface="Verdana"/>
                <a:cs typeface="Verdana"/>
                <a:sym typeface="Verdana"/>
              </a:rPr>
              <a:t> ~ 0.0407%</a:t>
            </a:r>
            <a:endParaRPr sz="3000">
              <a:solidFill>
                <a:srgbClr val="000000"/>
              </a:solidFill>
              <a:latin typeface="Verdana"/>
              <a:ea typeface="Verdana"/>
              <a:cs typeface="Verdana"/>
              <a:sym typeface="Verdana"/>
            </a:endParaRPr>
          </a:p>
          <a:p>
            <a:pPr marL="914400" marR="0" lvl="1" indent="-419100" algn="l" rtl="0">
              <a:lnSpc>
                <a:spcPct val="100000"/>
              </a:lnSpc>
              <a:spcBef>
                <a:spcPts val="0"/>
              </a:spcBef>
              <a:spcAft>
                <a:spcPts val="0"/>
              </a:spcAft>
              <a:buClr>
                <a:srgbClr val="000000"/>
              </a:buClr>
              <a:buSzPts val="3000"/>
              <a:buFont typeface="Verdana"/>
              <a:buChar char="○"/>
            </a:pPr>
            <a:r>
              <a:rPr lang="en" sz="3000">
                <a:solidFill>
                  <a:srgbClr val="000000"/>
                </a:solidFill>
                <a:latin typeface="Verdana"/>
                <a:ea typeface="Verdana"/>
                <a:cs typeface="Verdana"/>
                <a:sym typeface="Verdana"/>
              </a:rPr>
              <a:t>CO</a:t>
            </a:r>
            <a:r>
              <a:rPr lang="en" sz="3000" baseline="-25000">
                <a:solidFill>
                  <a:srgbClr val="000000"/>
                </a:solidFill>
                <a:latin typeface="Verdana"/>
                <a:ea typeface="Verdana"/>
                <a:cs typeface="Verdana"/>
                <a:sym typeface="Verdana"/>
              </a:rPr>
              <a:t>2</a:t>
            </a:r>
            <a:r>
              <a:rPr lang="en" sz="3000">
                <a:solidFill>
                  <a:srgbClr val="000000"/>
                </a:solidFill>
                <a:latin typeface="Verdana"/>
                <a:ea typeface="Verdana"/>
                <a:cs typeface="Verdana"/>
                <a:sym typeface="Verdana"/>
              </a:rPr>
              <a:t> ~ 407 ppm</a:t>
            </a:r>
            <a:endParaRPr sz="3000">
              <a:solidFill>
                <a:srgbClr val="000000"/>
              </a:solidFill>
              <a:latin typeface="Verdana"/>
              <a:ea typeface="Verdana"/>
              <a:cs typeface="Verdana"/>
              <a:sym typeface="Verdana"/>
            </a:endParaRPr>
          </a:p>
        </p:txBody>
      </p:sp>
      <p:sp>
        <p:nvSpPr>
          <p:cNvPr id="97" name="Google Shape;97;p17"/>
          <p:cNvSpPr/>
          <p:nvPr/>
        </p:nvSpPr>
        <p:spPr>
          <a:xfrm>
            <a:off x="100525" y="780825"/>
            <a:ext cx="2823600" cy="70200"/>
          </a:xfrm>
          <a:prstGeom prst="rect">
            <a:avLst/>
          </a:prstGeom>
          <a:solidFill>
            <a:srgbClr val="93C47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7"/>
          <p:cNvSpPr/>
          <p:nvPr/>
        </p:nvSpPr>
        <p:spPr>
          <a:xfrm>
            <a:off x="100525" y="592500"/>
            <a:ext cx="4320900" cy="70200"/>
          </a:xfrm>
          <a:prstGeom prst="rect">
            <a:avLst/>
          </a:prstGeom>
          <a:solidFill>
            <a:srgbClr val="E6913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Google Shape;99;p17" title="Chart"/>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421425" y="1507988"/>
            <a:ext cx="4584475" cy="2833276"/>
          </a:xfrm>
          <a:prstGeom prst="rect">
            <a:avLst/>
          </a:prstGeom>
          <a:no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03"/>
        <p:cNvGrpSpPr/>
        <p:nvPr/>
      </p:nvGrpSpPr>
      <p:grpSpPr>
        <a:xfrm>
          <a:off x="0" y="0"/>
          <a:ext cx="0" cy="0"/>
          <a:chOff x="0" y="0"/>
          <a:chExt cx="0" cy="0"/>
        </a:xfrm>
      </p:grpSpPr>
      <p:pic>
        <p:nvPicPr>
          <p:cNvPr id="104" name="Google Shape;104;p1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133700" y="0"/>
            <a:ext cx="2010298" cy="1054449"/>
          </a:xfrm>
          <a:prstGeom prst="rect">
            <a:avLst/>
          </a:prstGeom>
          <a:noFill/>
          <a:ln>
            <a:noFill/>
          </a:ln>
        </p:spPr>
      </p:pic>
      <p:sp>
        <p:nvSpPr>
          <p:cNvPr id="106" name="Google Shape;106;p18"/>
          <p:cNvSpPr txBox="1">
            <a:spLocks noGrp="1"/>
          </p:cNvSpPr>
          <p:nvPr>
            <p:ph type="body" idx="1"/>
          </p:nvPr>
        </p:nvSpPr>
        <p:spPr>
          <a:xfrm>
            <a:off x="179100" y="851025"/>
            <a:ext cx="8964900" cy="4147200"/>
          </a:xfrm>
          <a:prstGeom prst="rect">
            <a:avLst/>
          </a:prstGeom>
        </p:spPr>
        <p:txBody>
          <a:bodyPr spcFirstLastPara="1" wrap="square" lIns="91425" tIns="91425" rIns="91425" bIns="91425" anchor="t" anchorCtr="0">
            <a:noAutofit/>
          </a:bodyPr>
          <a:lstStyle/>
          <a:p>
            <a:pPr marL="457200" marR="0" lvl="0" indent="-368300" algn="l" rtl="0">
              <a:lnSpc>
                <a:spcPct val="100000"/>
              </a:lnSpc>
              <a:spcBef>
                <a:spcPts val="0"/>
              </a:spcBef>
              <a:spcAft>
                <a:spcPts val="0"/>
              </a:spcAft>
              <a:buClr>
                <a:srgbClr val="000000"/>
              </a:buClr>
              <a:buSzPts val="2200"/>
              <a:buFont typeface="Verdana"/>
              <a:buChar char="●"/>
            </a:pPr>
            <a:r>
              <a:rPr lang="en" sz="2200" dirty="0">
                <a:solidFill>
                  <a:srgbClr val="000000"/>
                </a:solidFill>
                <a:latin typeface="Verdana"/>
                <a:ea typeface="Verdana"/>
                <a:cs typeface="Verdana"/>
                <a:sym typeface="Verdana"/>
              </a:rPr>
              <a:t>Most abundant organic polymer on Earth</a:t>
            </a:r>
            <a:endParaRPr sz="2200" dirty="0">
              <a:solidFill>
                <a:srgbClr val="000000"/>
              </a:solidFill>
              <a:latin typeface="Verdana"/>
              <a:ea typeface="Verdana"/>
              <a:cs typeface="Verdana"/>
              <a:sym typeface="Verdana"/>
            </a:endParaRPr>
          </a:p>
          <a:p>
            <a:pPr marL="457200" marR="0" lvl="0" indent="-368300" algn="l" rtl="0">
              <a:lnSpc>
                <a:spcPct val="100000"/>
              </a:lnSpc>
              <a:spcBef>
                <a:spcPts val="0"/>
              </a:spcBef>
              <a:spcAft>
                <a:spcPts val="0"/>
              </a:spcAft>
              <a:buClr>
                <a:srgbClr val="000000"/>
              </a:buClr>
              <a:buSzPts val="2200"/>
              <a:buFont typeface="Verdana"/>
              <a:buChar char="●"/>
            </a:pPr>
            <a:r>
              <a:rPr lang="en" sz="2200" dirty="0">
                <a:solidFill>
                  <a:srgbClr val="000000"/>
                </a:solidFill>
                <a:latin typeface="Verdana"/>
                <a:ea typeface="Verdana"/>
                <a:cs typeface="Verdana"/>
                <a:sym typeface="Verdana"/>
              </a:rPr>
              <a:t>A straight-chain, insoluble polysaccharide that is composed of glucose from photosynthesis</a:t>
            </a:r>
            <a:endParaRPr sz="2200" dirty="0">
              <a:solidFill>
                <a:srgbClr val="000000"/>
              </a:solidFill>
              <a:latin typeface="Verdana"/>
              <a:ea typeface="Verdana"/>
              <a:cs typeface="Verdana"/>
              <a:sym typeface="Verdana"/>
            </a:endParaRPr>
          </a:p>
          <a:p>
            <a:pPr marL="914400" marR="0" lvl="1" indent="-368300" algn="l" rtl="0">
              <a:lnSpc>
                <a:spcPct val="100000"/>
              </a:lnSpc>
              <a:spcBef>
                <a:spcPts val="0"/>
              </a:spcBef>
              <a:spcAft>
                <a:spcPts val="0"/>
              </a:spcAft>
              <a:buClr>
                <a:srgbClr val="000000"/>
              </a:buClr>
              <a:buSzPts val="2200"/>
              <a:buFont typeface="Verdana"/>
              <a:buChar char="○"/>
            </a:pPr>
            <a:r>
              <a:rPr lang="en" sz="2200" dirty="0">
                <a:solidFill>
                  <a:srgbClr val="000000"/>
                </a:solidFill>
                <a:latin typeface="Verdana"/>
                <a:ea typeface="Verdana"/>
                <a:cs typeface="Verdana"/>
                <a:sym typeface="Verdana"/>
              </a:rPr>
              <a:t>Glucose molecules linked (glycosidic bonds)</a:t>
            </a:r>
            <a:endParaRPr sz="2200" dirty="0">
              <a:solidFill>
                <a:srgbClr val="000000"/>
              </a:solidFill>
              <a:latin typeface="Verdana"/>
              <a:ea typeface="Verdana"/>
              <a:cs typeface="Verdana"/>
              <a:sym typeface="Verdana"/>
            </a:endParaRPr>
          </a:p>
          <a:p>
            <a:pPr marL="914400" marR="0" lvl="1" indent="-368300" algn="l" rtl="0">
              <a:lnSpc>
                <a:spcPct val="100000"/>
              </a:lnSpc>
              <a:spcBef>
                <a:spcPts val="0"/>
              </a:spcBef>
              <a:spcAft>
                <a:spcPts val="0"/>
              </a:spcAft>
              <a:buClr>
                <a:srgbClr val="000000"/>
              </a:buClr>
              <a:buSzPts val="2200"/>
              <a:buFont typeface="Verdana"/>
              <a:buChar char="○"/>
            </a:pPr>
            <a:r>
              <a:rPr lang="en" sz="2200" dirty="0">
                <a:solidFill>
                  <a:srgbClr val="000000"/>
                </a:solidFill>
                <a:latin typeface="Verdana"/>
                <a:ea typeface="Verdana"/>
                <a:cs typeface="Verdana"/>
                <a:sym typeface="Verdana"/>
              </a:rPr>
              <a:t>Hydrogen bonding between chains results in microfibrils</a:t>
            </a:r>
            <a:endParaRPr sz="2200" dirty="0">
              <a:solidFill>
                <a:srgbClr val="000000"/>
              </a:solidFill>
              <a:latin typeface="Verdana"/>
              <a:ea typeface="Verdana"/>
              <a:cs typeface="Verdana"/>
              <a:sym typeface="Verdana"/>
            </a:endParaRPr>
          </a:p>
          <a:p>
            <a:pPr marL="914400" marR="0" lvl="1" indent="-368300" algn="l" rtl="0">
              <a:lnSpc>
                <a:spcPct val="100000"/>
              </a:lnSpc>
              <a:spcBef>
                <a:spcPts val="0"/>
              </a:spcBef>
              <a:spcAft>
                <a:spcPts val="0"/>
              </a:spcAft>
              <a:buClr>
                <a:srgbClr val="000000"/>
              </a:buClr>
              <a:buSzPts val="2200"/>
              <a:buFont typeface="Verdana"/>
              <a:buChar char="○"/>
            </a:pPr>
            <a:r>
              <a:rPr lang="en" sz="2200" dirty="0">
                <a:solidFill>
                  <a:srgbClr val="000000"/>
                </a:solidFill>
                <a:latin typeface="Verdana"/>
                <a:ea typeface="Verdana"/>
                <a:cs typeface="Verdana"/>
                <a:sym typeface="Verdana"/>
              </a:rPr>
              <a:t>Grasses can ignite between 150 </a:t>
            </a:r>
            <a:r>
              <a:rPr lang="en" sz="2200" baseline="30000" dirty="0">
                <a:solidFill>
                  <a:srgbClr val="000000"/>
                </a:solidFill>
                <a:latin typeface="Verdana"/>
                <a:ea typeface="Verdana"/>
                <a:cs typeface="Verdana"/>
                <a:sym typeface="Verdana"/>
              </a:rPr>
              <a:t>o</a:t>
            </a:r>
            <a:r>
              <a:rPr lang="en" sz="2200" dirty="0">
                <a:solidFill>
                  <a:srgbClr val="000000"/>
                </a:solidFill>
                <a:latin typeface="Verdana"/>
                <a:ea typeface="Verdana"/>
                <a:cs typeface="Verdana"/>
                <a:sym typeface="Verdana"/>
              </a:rPr>
              <a:t>C and 260 </a:t>
            </a:r>
            <a:r>
              <a:rPr lang="en" sz="2200" baseline="30000" dirty="0">
                <a:solidFill>
                  <a:srgbClr val="000000"/>
                </a:solidFill>
                <a:latin typeface="Verdana"/>
                <a:ea typeface="Verdana"/>
                <a:cs typeface="Verdana"/>
                <a:sym typeface="Verdana"/>
              </a:rPr>
              <a:t>o</a:t>
            </a:r>
            <a:r>
              <a:rPr lang="en" sz="2200" dirty="0">
                <a:solidFill>
                  <a:srgbClr val="000000"/>
                </a:solidFill>
                <a:latin typeface="Verdana"/>
                <a:ea typeface="Verdana"/>
                <a:cs typeface="Verdana"/>
                <a:sym typeface="Verdana"/>
              </a:rPr>
              <a:t>C       (300 </a:t>
            </a:r>
            <a:r>
              <a:rPr lang="en" sz="2200" baseline="30000" dirty="0">
                <a:solidFill>
                  <a:srgbClr val="000000"/>
                </a:solidFill>
                <a:latin typeface="Verdana"/>
                <a:ea typeface="Verdana"/>
                <a:cs typeface="Verdana"/>
                <a:sym typeface="Verdana"/>
              </a:rPr>
              <a:t>o</a:t>
            </a:r>
            <a:r>
              <a:rPr lang="en" sz="2200" dirty="0">
                <a:solidFill>
                  <a:srgbClr val="000000"/>
                </a:solidFill>
                <a:latin typeface="Verdana"/>
                <a:ea typeface="Verdana"/>
                <a:cs typeface="Verdana"/>
                <a:sym typeface="Verdana"/>
              </a:rPr>
              <a:t>F - 500 </a:t>
            </a:r>
            <a:r>
              <a:rPr lang="en" sz="2200" baseline="30000" dirty="0">
                <a:solidFill>
                  <a:srgbClr val="000000"/>
                </a:solidFill>
                <a:latin typeface="Verdana"/>
                <a:ea typeface="Verdana"/>
                <a:cs typeface="Verdana"/>
                <a:sym typeface="Verdana"/>
              </a:rPr>
              <a:t>o</a:t>
            </a:r>
            <a:r>
              <a:rPr lang="en" sz="2200" dirty="0">
                <a:solidFill>
                  <a:srgbClr val="000000"/>
                </a:solidFill>
                <a:latin typeface="Verdana"/>
                <a:ea typeface="Verdana"/>
                <a:cs typeface="Verdana"/>
                <a:sym typeface="Verdana"/>
              </a:rPr>
              <a:t>F)</a:t>
            </a:r>
            <a:endParaRPr sz="2200" dirty="0">
              <a:solidFill>
                <a:srgbClr val="000000"/>
              </a:solidFill>
              <a:latin typeface="Verdana"/>
              <a:ea typeface="Verdana"/>
              <a:cs typeface="Verdana"/>
              <a:sym typeface="Verdana"/>
            </a:endParaRPr>
          </a:p>
          <a:p>
            <a:pPr marL="1828800" marR="0" lvl="3" indent="-368300" algn="l" rtl="0">
              <a:lnSpc>
                <a:spcPct val="100000"/>
              </a:lnSpc>
              <a:spcBef>
                <a:spcPts val="0"/>
              </a:spcBef>
              <a:spcAft>
                <a:spcPts val="0"/>
              </a:spcAft>
              <a:buClr>
                <a:srgbClr val="000000"/>
              </a:buClr>
              <a:buSzPts val="2200"/>
              <a:buFont typeface="Verdana"/>
              <a:buChar char="●"/>
            </a:pPr>
            <a:r>
              <a:rPr lang="en" sz="2200" dirty="0">
                <a:solidFill>
                  <a:srgbClr val="000000"/>
                </a:solidFill>
                <a:latin typeface="Verdana"/>
                <a:ea typeface="Verdana"/>
                <a:cs typeface="Verdana"/>
                <a:sym typeface="Verdana"/>
              </a:rPr>
              <a:t>Chemical equation similar to cellular respiration</a:t>
            </a:r>
            <a:endParaRPr sz="2200" dirty="0">
              <a:solidFill>
                <a:srgbClr val="000000"/>
              </a:solidFill>
              <a:latin typeface="Verdana"/>
              <a:ea typeface="Verdana"/>
              <a:cs typeface="Verdana"/>
              <a:sym typeface="Verdana"/>
            </a:endParaRPr>
          </a:p>
          <a:p>
            <a:pPr marL="1828800" marR="0" lvl="0" indent="0" algn="l" rtl="0">
              <a:lnSpc>
                <a:spcPct val="100000"/>
              </a:lnSpc>
              <a:spcBef>
                <a:spcPts val="0"/>
              </a:spcBef>
              <a:spcAft>
                <a:spcPts val="0"/>
              </a:spcAft>
              <a:buNone/>
            </a:pPr>
            <a:endParaRPr sz="2200" dirty="0">
              <a:solidFill>
                <a:srgbClr val="000000"/>
              </a:solidFill>
              <a:latin typeface="Verdana"/>
              <a:ea typeface="Verdana"/>
              <a:cs typeface="Verdana"/>
              <a:sym typeface="Verdana"/>
            </a:endParaRPr>
          </a:p>
          <a:p>
            <a:pPr marL="2286000" marR="0" lvl="0" indent="0" algn="l" rtl="0">
              <a:lnSpc>
                <a:spcPct val="100000"/>
              </a:lnSpc>
              <a:spcBef>
                <a:spcPts val="0"/>
              </a:spcBef>
              <a:spcAft>
                <a:spcPts val="0"/>
              </a:spcAft>
              <a:buNone/>
            </a:pPr>
            <a:r>
              <a:rPr lang="en" sz="2400" dirty="0">
                <a:solidFill>
                  <a:srgbClr val="000000"/>
                </a:solidFill>
                <a:latin typeface="Verdana"/>
                <a:ea typeface="Verdana"/>
                <a:cs typeface="Verdana"/>
                <a:sym typeface="Verdana"/>
              </a:rPr>
              <a:t>		</a:t>
            </a:r>
            <a:r>
              <a:rPr lang="en" sz="2200" u="sng" dirty="0">
                <a:solidFill>
                  <a:schemeClr val="hlink"/>
                </a:solidFill>
                <a:latin typeface="Verdana"/>
                <a:ea typeface="Verdana"/>
                <a:cs typeface="Verdana"/>
                <a:sym typeface="Verdana"/>
                <a:hlinkClick r:id="rId4"/>
              </a:rPr>
              <a:t>PhET Balancing Chemical Equations</a:t>
            </a:r>
            <a:endParaRPr sz="2200" dirty="0">
              <a:solidFill>
                <a:srgbClr val="000000"/>
              </a:solidFill>
              <a:latin typeface="Verdana"/>
              <a:ea typeface="Verdana"/>
              <a:cs typeface="Verdana"/>
              <a:sym typeface="Verdana"/>
            </a:endParaRPr>
          </a:p>
        </p:txBody>
      </p:sp>
      <p:sp>
        <p:nvSpPr>
          <p:cNvPr id="107" name="Google Shape;107;p18"/>
          <p:cNvSpPr/>
          <p:nvPr/>
        </p:nvSpPr>
        <p:spPr>
          <a:xfrm>
            <a:off x="311223" y="780825"/>
            <a:ext cx="2823600" cy="70200"/>
          </a:xfrm>
          <a:prstGeom prst="rect">
            <a:avLst/>
          </a:prstGeom>
          <a:solidFill>
            <a:srgbClr val="93C47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8"/>
          <p:cNvSpPr/>
          <p:nvPr/>
        </p:nvSpPr>
        <p:spPr>
          <a:xfrm>
            <a:off x="311223" y="592500"/>
            <a:ext cx="4320900" cy="70200"/>
          </a:xfrm>
          <a:prstGeom prst="rect">
            <a:avLst/>
          </a:prstGeom>
          <a:solidFill>
            <a:srgbClr val="E6913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9" name="Google Shape;109;p18"/>
          <p:cNvPicPr preferRelativeResize="0"/>
          <p:nvPr/>
        </p:nvPicPr>
        <p:blipFill>
          <a:blip r:embed="rId5">
            <a:alphaModFix/>
          </a:blip>
          <a:stretch>
            <a:fillRect/>
          </a:stretch>
        </p:blipFill>
        <p:spPr>
          <a:xfrm>
            <a:off x="179100" y="3660690"/>
            <a:ext cx="1462325" cy="1371400"/>
          </a:xfrm>
          <a:prstGeom prst="rect">
            <a:avLst/>
          </a:prstGeom>
          <a:no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sp>
        <p:nvSpPr>
          <p:cNvPr id="105" name="Google Shape;105;p18"/>
          <p:cNvSpPr txBox="1">
            <a:spLocks noGrp="1"/>
          </p:cNvSpPr>
          <p:nvPr>
            <p:ph type="title"/>
          </p:nvPr>
        </p:nvSpPr>
        <p:spPr>
          <a:xfrm>
            <a:off x="311224" y="-1"/>
            <a:ext cx="6822473" cy="10131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666666"/>
                </a:solidFill>
                <a:latin typeface="Verdana"/>
                <a:ea typeface="Verdana"/>
                <a:cs typeface="Verdana"/>
                <a:sym typeface="Verdana"/>
              </a:rPr>
              <a:t>Cellulose as a Fuel (C</a:t>
            </a:r>
            <a:r>
              <a:rPr lang="en" sz="3000" baseline="-25000" dirty="0">
                <a:solidFill>
                  <a:srgbClr val="666666"/>
                </a:solidFill>
                <a:latin typeface="Verdana"/>
                <a:ea typeface="Verdana"/>
                <a:cs typeface="Verdana"/>
                <a:sym typeface="Verdana"/>
              </a:rPr>
              <a:t>6</a:t>
            </a:r>
            <a:r>
              <a:rPr lang="en" sz="3000" dirty="0">
                <a:solidFill>
                  <a:srgbClr val="666666"/>
                </a:solidFill>
                <a:latin typeface="Verdana"/>
                <a:ea typeface="Verdana"/>
                <a:cs typeface="Verdana"/>
                <a:sym typeface="Verdana"/>
              </a:rPr>
              <a:t>H</a:t>
            </a:r>
            <a:r>
              <a:rPr lang="en" sz="3000" baseline="-25000" dirty="0">
                <a:solidFill>
                  <a:srgbClr val="666666"/>
                </a:solidFill>
                <a:latin typeface="Verdana"/>
                <a:ea typeface="Verdana"/>
                <a:cs typeface="Verdana"/>
                <a:sym typeface="Verdana"/>
              </a:rPr>
              <a:t>10</a:t>
            </a:r>
            <a:r>
              <a:rPr lang="en" sz="3000" dirty="0">
                <a:solidFill>
                  <a:srgbClr val="666666"/>
                </a:solidFill>
                <a:latin typeface="Verdana"/>
                <a:ea typeface="Verdana"/>
                <a:cs typeface="Verdana"/>
                <a:sym typeface="Verdana"/>
              </a:rPr>
              <a:t>O</a:t>
            </a:r>
            <a:r>
              <a:rPr lang="en" sz="3000" baseline="-25000" dirty="0">
                <a:solidFill>
                  <a:srgbClr val="666666"/>
                </a:solidFill>
                <a:latin typeface="Verdana"/>
                <a:ea typeface="Verdana"/>
                <a:cs typeface="Verdana"/>
                <a:sym typeface="Verdana"/>
              </a:rPr>
              <a:t>5</a:t>
            </a:r>
            <a:r>
              <a:rPr lang="en" sz="3000" dirty="0">
                <a:solidFill>
                  <a:srgbClr val="666666"/>
                </a:solidFill>
                <a:latin typeface="Verdana"/>
                <a:ea typeface="Verdana"/>
                <a:cs typeface="Verdana"/>
                <a:sym typeface="Verdana"/>
              </a:rPr>
              <a:t>)</a:t>
            </a:r>
            <a:r>
              <a:rPr lang="en" sz="3000" baseline="-25000" dirty="0">
                <a:solidFill>
                  <a:srgbClr val="666666"/>
                </a:solidFill>
                <a:latin typeface="Verdana"/>
                <a:ea typeface="Verdana"/>
                <a:cs typeface="Verdana"/>
                <a:sym typeface="Verdana"/>
              </a:rPr>
              <a:t>n</a:t>
            </a:r>
            <a:endParaRPr sz="3000" dirty="0">
              <a:solidFill>
                <a:srgbClr val="666666"/>
              </a:solidFill>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13"/>
        <p:cNvGrpSpPr/>
        <p:nvPr/>
      </p:nvGrpSpPr>
      <p:grpSpPr>
        <a:xfrm>
          <a:off x="0" y="0"/>
          <a:ext cx="0" cy="0"/>
          <a:chOff x="0" y="0"/>
          <a:chExt cx="0" cy="0"/>
        </a:xfrm>
      </p:grpSpPr>
      <p:pic>
        <p:nvPicPr>
          <p:cNvPr id="114" name="Google Shape;114;p1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133700" y="0"/>
            <a:ext cx="2010298" cy="1054449"/>
          </a:xfrm>
          <a:prstGeom prst="rect">
            <a:avLst/>
          </a:prstGeom>
          <a:noFill/>
          <a:ln>
            <a:noFill/>
          </a:ln>
        </p:spPr>
      </p:pic>
      <p:sp>
        <p:nvSpPr>
          <p:cNvPr id="115" name="Google Shape;115;p19"/>
          <p:cNvSpPr txBox="1">
            <a:spLocks noGrp="1"/>
          </p:cNvSpPr>
          <p:nvPr>
            <p:ph type="title"/>
          </p:nvPr>
        </p:nvSpPr>
        <p:spPr>
          <a:xfrm>
            <a:off x="100525" y="0"/>
            <a:ext cx="5707200" cy="51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666666"/>
                </a:solidFill>
                <a:latin typeface="Verdana"/>
                <a:ea typeface="Verdana"/>
                <a:cs typeface="Verdana"/>
                <a:sym typeface="Verdana"/>
              </a:rPr>
              <a:t>Cellular Respiration</a:t>
            </a:r>
            <a:endParaRPr sz="3000">
              <a:solidFill>
                <a:srgbClr val="666666"/>
              </a:solidFill>
              <a:latin typeface="Verdana"/>
              <a:ea typeface="Verdana"/>
              <a:cs typeface="Verdana"/>
              <a:sym typeface="Verdana"/>
            </a:endParaRPr>
          </a:p>
        </p:txBody>
      </p:sp>
      <p:sp>
        <p:nvSpPr>
          <p:cNvPr id="116" name="Google Shape;116;p19"/>
          <p:cNvSpPr txBox="1">
            <a:spLocks noGrp="1"/>
          </p:cNvSpPr>
          <p:nvPr>
            <p:ph type="body" idx="1"/>
          </p:nvPr>
        </p:nvSpPr>
        <p:spPr>
          <a:xfrm>
            <a:off x="311700" y="851025"/>
            <a:ext cx="8520600" cy="4147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Char char="●"/>
            </a:pPr>
            <a:r>
              <a:rPr lang="en" sz="2400">
                <a:solidFill>
                  <a:schemeClr val="dk1"/>
                </a:solidFill>
              </a:rPr>
              <a:t>Cellular Respiration Reactants - Glucose and Oxygen</a:t>
            </a:r>
            <a:endParaRPr sz="2400">
              <a:solidFill>
                <a:schemeClr val="dk1"/>
              </a:solidFill>
            </a:endParaRPr>
          </a:p>
          <a:p>
            <a:pPr marL="457200" lvl="0" indent="-381000" algn="l" rtl="0">
              <a:spcBef>
                <a:spcPts val="0"/>
              </a:spcBef>
              <a:spcAft>
                <a:spcPts val="0"/>
              </a:spcAft>
              <a:buClr>
                <a:schemeClr val="dk1"/>
              </a:buClr>
              <a:buSzPts val="2400"/>
              <a:buChar char="●"/>
            </a:pPr>
            <a:r>
              <a:rPr lang="en" sz="2400">
                <a:solidFill>
                  <a:schemeClr val="dk1"/>
                </a:solidFill>
              </a:rPr>
              <a:t>Cellular Respiration Products - Carbon dioxide and Water</a:t>
            </a:r>
            <a:endParaRPr sz="2400">
              <a:solidFill>
                <a:schemeClr val="dk1"/>
              </a:solidFill>
            </a:endParaRPr>
          </a:p>
          <a:p>
            <a:pPr marL="457200" lvl="0" indent="-381000" algn="l" rtl="0">
              <a:spcBef>
                <a:spcPts val="0"/>
              </a:spcBef>
              <a:spcAft>
                <a:spcPts val="0"/>
              </a:spcAft>
              <a:buClr>
                <a:schemeClr val="dk1"/>
              </a:buClr>
              <a:buSzPts val="2400"/>
              <a:buChar char="●"/>
            </a:pPr>
            <a:r>
              <a:rPr lang="en" sz="2400">
                <a:solidFill>
                  <a:schemeClr val="dk1"/>
                </a:solidFill>
              </a:rPr>
              <a:t>Cellular Respiration also releases energy</a:t>
            </a:r>
            <a:endParaRPr sz="2400">
              <a:solidFill>
                <a:schemeClr val="dk1"/>
              </a:solidFill>
            </a:endParaRPr>
          </a:p>
          <a:p>
            <a:pPr marL="457200" lvl="0" indent="-381000" algn="l" rtl="0">
              <a:lnSpc>
                <a:spcPct val="100000"/>
              </a:lnSpc>
              <a:spcBef>
                <a:spcPts val="0"/>
              </a:spcBef>
              <a:spcAft>
                <a:spcPts val="0"/>
              </a:spcAft>
              <a:buClr>
                <a:schemeClr val="dk1"/>
              </a:buClr>
              <a:buSzPts val="2400"/>
              <a:buChar char="●"/>
            </a:pPr>
            <a:r>
              <a:rPr lang="en" sz="2400">
                <a:solidFill>
                  <a:schemeClr val="dk1"/>
                </a:solidFill>
              </a:rPr>
              <a:t>C</a:t>
            </a:r>
            <a:r>
              <a:rPr lang="en" sz="2400" baseline="-25000">
                <a:solidFill>
                  <a:schemeClr val="dk1"/>
                </a:solidFill>
              </a:rPr>
              <a:t>6</a:t>
            </a:r>
            <a:r>
              <a:rPr lang="en" sz="2400">
                <a:solidFill>
                  <a:schemeClr val="dk1"/>
                </a:solidFill>
              </a:rPr>
              <a:t>H</a:t>
            </a:r>
            <a:r>
              <a:rPr lang="en" sz="2400" baseline="-25000">
                <a:solidFill>
                  <a:schemeClr val="dk1"/>
                </a:solidFill>
              </a:rPr>
              <a:t>12</a:t>
            </a:r>
            <a:r>
              <a:rPr lang="en" sz="2400">
                <a:solidFill>
                  <a:schemeClr val="dk1"/>
                </a:solidFill>
              </a:rPr>
              <a:t>O</a:t>
            </a:r>
            <a:r>
              <a:rPr lang="en" sz="2400" baseline="-25000">
                <a:solidFill>
                  <a:schemeClr val="dk1"/>
                </a:solidFill>
              </a:rPr>
              <a:t>2</a:t>
            </a:r>
            <a:r>
              <a:rPr lang="en" sz="2400">
                <a:solidFill>
                  <a:schemeClr val="dk1"/>
                </a:solidFill>
              </a:rPr>
              <a:t> + O</a:t>
            </a:r>
            <a:r>
              <a:rPr lang="en" sz="2400" baseline="-25000">
                <a:solidFill>
                  <a:schemeClr val="dk1"/>
                </a:solidFill>
              </a:rPr>
              <a:t>2</a:t>
            </a:r>
            <a:r>
              <a:rPr lang="en" sz="2400">
                <a:solidFill>
                  <a:schemeClr val="dk1"/>
                </a:solidFill>
              </a:rPr>
              <a:t> → CO</a:t>
            </a:r>
            <a:r>
              <a:rPr lang="en" sz="2400" baseline="-25000">
                <a:solidFill>
                  <a:schemeClr val="dk1"/>
                </a:solidFill>
              </a:rPr>
              <a:t>2</a:t>
            </a:r>
            <a:r>
              <a:rPr lang="en" sz="2400">
                <a:solidFill>
                  <a:schemeClr val="dk1"/>
                </a:solidFill>
              </a:rPr>
              <a:t> + H</a:t>
            </a:r>
            <a:r>
              <a:rPr lang="en" sz="2400" baseline="-25000">
                <a:solidFill>
                  <a:schemeClr val="dk1"/>
                </a:solidFill>
              </a:rPr>
              <a:t>2</a:t>
            </a:r>
            <a:r>
              <a:rPr lang="en" sz="2400">
                <a:solidFill>
                  <a:schemeClr val="dk1"/>
                </a:solidFill>
              </a:rPr>
              <a:t>O + Energy</a:t>
            </a:r>
            <a:endParaRPr sz="2400">
              <a:solidFill>
                <a:schemeClr val="dk1"/>
              </a:solidFill>
            </a:endParaRPr>
          </a:p>
          <a:p>
            <a:pPr marL="457200" lvl="0" indent="-381000" algn="l" rtl="0">
              <a:lnSpc>
                <a:spcPct val="100000"/>
              </a:lnSpc>
              <a:spcBef>
                <a:spcPts val="0"/>
              </a:spcBef>
              <a:spcAft>
                <a:spcPts val="0"/>
              </a:spcAft>
              <a:buClr>
                <a:schemeClr val="dk1"/>
              </a:buClr>
              <a:buSzPts val="2400"/>
              <a:buChar char="●"/>
            </a:pPr>
            <a:r>
              <a:rPr lang="en" sz="2400">
                <a:solidFill>
                  <a:schemeClr val="dk1"/>
                </a:solidFill>
              </a:rPr>
              <a:t>C</a:t>
            </a:r>
            <a:r>
              <a:rPr lang="en" sz="2400" baseline="-25000">
                <a:solidFill>
                  <a:schemeClr val="dk1"/>
                </a:solidFill>
              </a:rPr>
              <a:t>6</a:t>
            </a:r>
            <a:r>
              <a:rPr lang="en" sz="2400">
                <a:solidFill>
                  <a:schemeClr val="dk1"/>
                </a:solidFill>
              </a:rPr>
              <a:t>H</a:t>
            </a:r>
            <a:r>
              <a:rPr lang="en" sz="2400" baseline="-25000">
                <a:solidFill>
                  <a:schemeClr val="dk1"/>
                </a:solidFill>
              </a:rPr>
              <a:t>12</a:t>
            </a:r>
            <a:r>
              <a:rPr lang="en" sz="2400">
                <a:solidFill>
                  <a:schemeClr val="dk1"/>
                </a:solidFill>
              </a:rPr>
              <a:t>O</a:t>
            </a:r>
            <a:r>
              <a:rPr lang="en" sz="2400" baseline="-25000">
                <a:solidFill>
                  <a:schemeClr val="dk1"/>
                </a:solidFill>
              </a:rPr>
              <a:t>2</a:t>
            </a:r>
            <a:r>
              <a:rPr lang="en" sz="2400">
                <a:solidFill>
                  <a:schemeClr val="dk1"/>
                </a:solidFill>
              </a:rPr>
              <a:t> + 6O</a:t>
            </a:r>
            <a:r>
              <a:rPr lang="en" sz="2400" baseline="-25000">
                <a:solidFill>
                  <a:schemeClr val="dk1"/>
                </a:solidFill>
              </a:rPr>
              <a:t>2</a:t>
            </a:r>
            <a:r>
              <a:rPr lang="en" sz="2400">
                <a:solidFill>
                  <a:schemeClr val="dk1"/>
                </a:solidFill>
              </a:rPr>
              <a:t> → 6CO</a:t>
            </a:r>
            <a:r>
              <a:rPr lang="en" sz="2400" baseline="-25000">
                <a:solidFill>
                  <a:schemeClr val="dk1"/>
                </a:solidFill>
              </a:rPr>
              <a:t>2</a:t>
            </a:r>
            <a:r>
              <a:rPr lang="en" sz="2400">
                <a:solidFill>
                  <a:schemeClr val="dk1"/>
                </a:solidFill>
              </a:rPr>
              <a:t> + 6H</a:t>
            </a:r>
            <a:r>
              <a:rPr lang="en" sz="2400" baseline="-25000">
                <a:solidFill>
                  <a:schemeClr val="dk1"/>
                </a:solidFill>
              </a:rPr>
              <a:t>2</a:t>
            </a:r>
            <a:r>
              <a:rPr lang="en" sz="2400">
                <a:solidFill>
                  <a:schemeClr val="dk1"/>
                </a:solidFill>
              </a:rPr>
              <a:t>O + Energy</a:t>
            </a:r>
            <a:endParaRPr sz="2400">
              <a:solidFill>
                <a:schemeClr val="dk1"/>
              </a:solidFill>
            </a:endParaRPr>
          </a:p>
        </p:txBody>
      </p:sp>
      <p:sp>
        <p:nvSpPr>
          <p:cNvPr id="117" name="Google Shape;117;p19"/>
          <p:cNvSpPr/>
          <p:nvPr/>
        </p:nvSpPr>
        <p:spPr>
          <a:xfrm>
            <a:off x="100525" y="780825"/>
            <a:ext cx="2823600" cy="70200"/>
          </a:xfrm>
          <a:prstGeom prst="rect">
            <a:avLst/>
          </a:prstGeom>
          <a:solidFill>
            <a:srgbClr val="93C47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9"/>
          <p:cNvSpPr/>
          <p:nvPr/>
        </p:nvSpPr>
        <p:spPr>
          <a:xfrm>
            <a:off x="100525" y="592500"/>
            <a:ext cx="4320900" cy="70200"/>
          </a:xfrm>
          <a:prstGeom prst="rect">
            <a:avLst/>
          </a:prstGeom>
          <a:solidFill>
            <a:srgbClr val="E6913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9"/>
          <p:cNvSpPr txBox="1"/>
          <p:nvPr/>
        </p:nvSpPr>
        <p:spPr>
          <a:xfrm>
            <a:off x="1091050" y="2804875"/>
            <a:ext cx="6439200" cy="56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0000"/>
                </a:solidFill>
              </a:rPr>
              <a:t>+ HEAT                                 + HEAT &amp; LIGHT</a:t>
            </a:r>
            <a:endParaRPr sz="24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xEl>
                                              <p:pRg st="0" end="0"/>
                                            </p:txEl>
                                          </p:spTgt>
                                        </p:tgtEl>
                                        <p:attrNameLst>
                                          <p:attrName>style.visibility</p:attrName>
                                        </p:attrNameLst>
                                      </p:cBhvr>
                                      <p:to>
                                        <p:strVal val="visible"/>
                                      </p:to>
                                    </p:set>
                                    <p:animEffect transition="in" filter="fade">
                                      <p:cBhvr>
                                        <p:cTn id="7" dur="1000"/>
                                        <p:tgtEl>
                                          <p:spTgt spid="1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
                                            <p:txEl>
                                              <p:pRg st="1" end="1"/>
                                            </p:txEl>
                                          </p:spTgt>
                                        </p:tgtEl>
                                        <p:attrNameLst>
                                          <p:attrName>style.visibility</p:attrName>
                                        </p:attrNameLst>
                                      </p:cBhvr>
                                      <p:to>
                                        <p:strVal val="visible"/>
                                      </p:to>
                                    </p:set>
                                    <p:animEffect transition="in" filter="fade">
                                      <p:cBhvr>
                                        <p:cTn id="12" dur="1000"/>
                                        <p:tgtEl>
                                          <p:spTgt spid="1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6">
                                            <p:txEl>
                                              <p:pRg st="2" end="2"/>
                                            </p:txEl>
                                          </p:spTgt>
                                        </p:tgtEl>
                                        <p:attrNameLst>
                                          <p:attrName>style.visibility</p:attrName>
                                        </p:attrNameLst>
                                      </p:cBhvr>
                                      <p:to>
                                        <p:strVal val="visible"/>
                                      </p:to>
                                    </p:set>
                                    <p:animEffect transition="in" filter="fade">
                                      <p:cBhvr>
                                        <p:cTn id="17" dur="1000"/>
                                        <p:tgtEl>
                                          <p:spTgt spid="1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6">
                                            <p:txEl>
                                              <p:pRg st="3" end="3"/>
                                            </p:txEl>
                                          </p:spTgt>
                                        </p:tgtEl>
                                        <p:attrNameLst>
                                          <p:attrName>style.visibility</p:attrName>
                                        </p:attrNameLst>
                                      </p:cBhvr>
                                      <p:to>
                                        <p:strVal val="visible"/>
                                      </p:to>
                                    </p:set>
                                    <p:animEffect transition="in" filter="fade">
                                      <p:cBhvr>
                                        <p:cTn id="22" dur="1000"/>
                                        <p:tgtEl>
                                          <p:spTgt spid="1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6">
                                            <p:txEl>
                                              <p:pRg st="4" end="4"/>
                                            </p:txEl>
                                          </p:spTgt>
                                        </p:tgtEl>
                                        <p:attrNameLst>
                                          <p:attrName>style.visibility</p:attrName>
                                        </p:attrNameLst>
                                      </p:cBhvr>
                                      <p:to>
                                        <p:strVal val="visible"/>
                                      </p:to>
                                    </p:set>
                                    <p:animEffect transition="in" filter="fade">
                                      <p:cBhvr>
                                        <p:cTn id="27" dur="1000"/>
                                        <p:tgtEl>
                                          <p:spTgt spid="1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9"/>
                                        </p:tgtEl>
                                        <p:attrNameLst>
                                          <p:attrName>style.visibility</p:attrName>
                                        </p:attrNameLst>
                                      </p:cBhvr>
                                      <p:to>
                                        <p:strVal val="visible"/>
                                      </p:to>
                                    </p:set>
                                    <p:animEffect transition="in" filter="fade">
                                      <p:cBhvr>
                                        <p:cTn id="32"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23"/>
        <p:cNvGrpSpPr/>
        <p:nvPr/>
      </p:nvGrpSpPr>
      <p:grpSpPr>
        <a:xfrm>
          <a:off x="0" y="0"/>
          <a:ext cx="0" cy="0"/>
          <a:chOff x="0" y="0"/>
          <a:chExt cx="0" cy="0"/>
        </a:xfrm>
      </p:grpSpPr>
      <p:pic>
        <p:nvPicPr>
          <p:cNvPr id="124" name="Google Shape;124;p2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133700" y="0"/>
            <a:ext cx="2010298" cy="1054449"/>
          </a:xfrm>
          <a:prstGeom prst="rect">
            <a:avLst/>
          </a:prstGeom>
          <a:noFill/>
          <a:ln>
            <a:noFill/>
          </a:ln>
        </p:spPr>
      </p:pic>
      <p:sp>
        <p:nvSpPr>
          <p:cNvPr id="125" name="Google Shape;125;p20"/>
          <p:cNvSpPr txBox="1">
            <a:spLocks noGrp="1"/>
          </p:cNvSpPr>
          <p:nvPr>
            <p:ph type="title"/>
          </p:nvPr>
        </p:nvSpPr>
        <p:spPr>
          <a:xfrm>
            <a:off x="100525" y="0"/>
            <a:ext cx="6572400" cy="51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666666"/>
                </a:solidFill>
                <a:latin typeface="Verdana"/>
                <a:ea typeface="Verdana"/>
                <a:cs typeface="Verdana"/>
                <a:sym typeface="Verdana"/>
              </a:rPr>
              <a:t>Chemical and Physical Changes</a:t>
            </a:r>
            <a:endParaRPr sz="3000">
              <a:solidFill>
                <a:srgbClr val="666666"/>
              </a:solidFill>
              <a:latin typeface="Verdana"/>
              <a:ea typeface="Verdana"/>
              <a:cs typeface="Verdana"/>
              <a:sym typeface="Verdana"/>
            </a:endParaRPr>
          </a:p>
        </p:txBody>
      </p:sp>
      <p:sp>
        <p:nvSpPr>
          <p:cNvPr id="126" name="Google Shape;126;p20"/>
          <p:cNvSpPr txBox="1">
            <a:spLocks noGrp="1"/>
          </p:cNvSpPr>
          <p:nvPr>
            <p:ph type="body" idx="1"/>
          </p:nvPr>
        </p:nvSpPr>
        <p:spPr>
          <a:xfrm>
            <a:off x="204575" y="851025"/>
            <a:ext cx="8627700" cy="4147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Char char="●"/>
            </a:pPr>
            <a:r>
              <a:rPr lang="en" sz="2400">
                <a:solidFill>
                  <a:schemeClr val="dk1"/>
                </a:solidFill>
              </a:rPr>
              <a:t>A </a:t>
            </a:r>
            <a:r>
              <a:rPr lang="en" sz="2400" b="1">
                <a:solidFill>
                  <a:schemeClr val="dk1"/>
                </a:solidFill>
              </a:rPr>
              <a:t>physical change</a:t>
            </a:r>
            <a:r>
              <a:rPr lang="en" sz="2400">
                <a:solidFill>
                  <a:schemeClr val="dk1"/>
                </a:solidFill>
              </a:rPr>
              <a:t> occurs when a specific molecule/substance/material undergoes a change or changes form without the molecule/substance/material having its unique chemical identity changing. Phase changes are a great example.</a:t>
            </a:r>
            <a:endParaRPr sz="2400">
              <a:solidFill>
                <a:schemeClr val="dk1"/>
              </a:solidFill>
            </a:endParaRPr>
          </a:p>
          <a:p>
            <a:pPr marL="457200" lvl="0" indent="-381000" algn="l" rtl="0">
              <a:spcBef>
                <a:spcPts val="0"/>
              </a:spcBef>
              <a:spcAft>
                <a:spcPts val="0"/>
              </a:spcAft>
              <a:buClr>
                <a:schemeClr val="dk1"/>
              </a:buClr>
              <a:buSzPts val="2400"/>
              <a:buChar char="●"/>
            </a:pPr>
            <a:r>
              <a:rPr lang="en" sz="2400">
                <a:solidFill>
                  <a:schemeClr val="dk1"/>
                </a:solidFill>
              </a:rPr>
              <a:t>For a transformation to be a </a:t>
            </a:r>
            <a:r>
              <a:rPr lang="en" sz="2400" b="1">
                <a:solidFill>
                  <a:schemeClr val="dk1"/>
                </a:solidFill>
              </a:rPr>
              <a:t>chemical change</a:t>
            </a:r>
            <a:r>
              <a:rPr lang="en" sz="2400">
                <a:solidFill>
                  <a:schemeClr val="dk1"/>
                </a:solidFill>
              </a:rPr>
              <a:t>, the original unique chemical identity of a material/substance must change to a different chemical identity as a result of a chemical reaction. Examples include burning, rusting, cooking, digestion, and photosynthesis.</a:t>
            </a:r>
            <a:endParaRPr sz="2400">
              <a:solidFill>
                <a:schemeClr val="dk1"/>
              </a:solidFill>
            </a:endParaRPr>
          </a:p>
        </p:txBody>
      </p:sp>
      <p:sp>
        <p:nvSpPr>
          <p:cNvPr id="127" name="Google Shape;127;p20"/>
          <p:cNvSpPr/>
          <p:nvPr/>
        </p:nvSpPr>
        <p:spPr>
          <a:xfrm>
            <a:off x="100525" y="780825"/>
            <a:ext cx="2823600" cy="70200"/>
          </a:xfrm>
          <a:prstGeom prst="rect">
            <a:avLst/>
          </a:prstGeom>
          <a:solidFill>
            <a:srgbClr val="93C47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0"/>
          <p:cNvSpPr/>
          <p:nvPr/>
        </p:nvSpPr>
        <p:spPr>
          <a:xfrm>
            <a:off x="100525" y="592500"/>
            <a:ext cx="4320900" cy="70200"/>
          </a:xfrm>
          <a:prstGeom prst="rect">
            <a:avLst/>
          </a:prstGeom>
          <a:solidFill>
            <a:srgbClr val="E6913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animEffect transition="in" filter="fade">
                                      <p:cBhvr>
                                        <p:cTn id="7" dur="1000"/>
                                        <p:tgtEl>
                                          <p:spTgt spid="1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6">
                                            <p:txEl>
                                              <p:pRg st="1" end="1"/>
                                            </p:txEl>
                                          </p:spTgt>
                                        </p:tgtEl>
                                        <p:attrNameLst>
                                          <p:attrName>style.visibility</p:attrName>
                                        </p:attrNameLst>
                                      </p:cBhvr>
                                      <p:to>
                                        <p:strVal val="visible"/>
                                      </p:to>
                                    </p:set>
                                    <p:animEffect transition="in" filter="fade">
                                      <p:cBhvr>
                                        <p:cTn id="12" dur="1000"/>
                                        <p:tgtEl>
                                          <p:spTgt spid="1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1528</Words>
  <Application>Microsoft Office PowerPoint</Application>
  <PresentationFormat>On-screen Show (16:9)</PresentationFormat>
  <Paragraphs>45</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Verdana</vt:lpstr>
      <vt:lpstr>Simple Light</vt:lpstr>
      <vt:lpstr>The Fire Triangle (Part 1)</vt:lpstr>
      <vt:lpstr>The Fire Triangle</vt:lpstr>
      <vt:lpstr>The Fire Triangle - Heat</vt:lpstr>
      <vt:lpstr>The Fire Triangle - Fuel</vt:lpstr>
      <vt:lpstr>The Fire Triangle - Oxygen</vt:lpstr>
      <vt:lpstr>Cellulose as a Fuel (C6H10O5)n</vt:lpstr>
      <vt:lpstr>Cellular Respiration</vt:lpstr>
      <vt:lpstr>Chemical and Physical Changes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Fire Triangle (Part 1)</dc:title>
  <dc:creator>Carolyn Baldwin</dc:creator>
  <cp:lastModifiedBy>Carolyn Baldwin</cp:lastModifiedBy>
  <cp:revision>3</cp:revision>
  <dcterms:modified xsi:type="dcterms:W3CDTF">2020-09-24T20:57:34Z</dcterms:modified>
</cp:coreProperties>
</file>