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17" d="100"/>
          <a:sy n="117" d="100"/>
        </p:scale>
        <p:origin x="725"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We’ve been studying the chemistry of combustion and the way in which a fire’s energy is transferred. We used the model of the Fire Triangle, which can be applied to any fire – from a campfire to the fire in an internal combustion engine. Now we’ll narrow our focus to combustion in forests or woodlands, and we’ll learn about the behavior of fire. </a:t>
            </a:r>
            <a:r>
              <a:rPr lang="en">
                <a:solidFill>
                  <a:srgbClr val="FF0000"/>
                </a:solidFill>
              </a:rPr>
              <a:t>Click</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5ad38f6a3b_1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5ad38f6a3b_1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Slope is one topographical feature that can dramatically influence fire behavior. </a:t>
            </a:r>
            <a:r>
              <a:rPr lang="en">
                <a:solidFill>
                  <a:srgbClr val="FF0000"/>
                </a:solidFill>
              </a:rPr>
              <a:t>Click</a:t>
            </a:r>
            <a:r>
              <a:rPr lang="en">
                <a:solidFill>
                  <a:schemeClr val="dk1"/>
                </a:solidFill>
              </a:rPr>
              <a:t> In a hilly or mountainous area, fire can move uphill </a:t>
            </a:r>
            <a:r>
              <a:rPr lang="en">
                <a:solidFill>
                  <a:srgbClr val="FF0000"/>
                </a:solidFill>
              </a:rPr>
              <a:t>Click</a:t>
            </a:r>
            <a:r>
              <a:rPr lang="en">
                <a:solidFill>
                  <a:schemeClr val="dk1"/>
                </a:solidFill>
              </a:rPr>
              <a:t> or downhill. Slope is the rise or fall of a land surface. For this activity, slope will be measured in degrees using a protractor. Slope describes the angle of a surface measured from the horizontal. Thus, a horizontal surface has a slope of 0</a:t>
            </a:r>
            <a:r>
              <a:rPr lang="en" baseline="30000">
                <a:solidFill>
                  <a:schemeClr val="dk1"/>
                </a:solidFill>
              </a:rPr>
              <a:t>o</a:t>
            </a:r>
            <a:r>
              <a:rPr lang="en">
                <a:solidFill>
                  <a:schemeClr val="dk1"/>
                </a:solidFill>
              </a:rPr>
              <a:t>, and a vertical surface has a slope of 90</a:t>
            </a:r>
            <a:r>
              <a:rPr lang="en" baseline="30000">
                <a:solidFill>
                  <a:schemeClr val="dk1"/>
                </a:solidFill>
              </a:rPr>
              <a:t>o</a:t>
            </a:r>
            <a:r>
              <a:rPr lang="en">
                <a:solidFill>
                  <a:schemeClr val="dk1"/>
                </a:solidFill>
              </a:rPr>
              <a:t>. Just like in mathematics, an uphill slope is “positive” while a downhill slope is “negative.” The matchstick Cross Timbers model allows slope to vary so the effects on behavior and characteristics can be investigated as a fire moves up a slope </a:t>
            </a:r>
            <a:r>
              <a:rPr lang="en">
                <a:solidFill>
                  <a:srgbClr val="FF0000"/>
                </a:solidFill>
              </a:rPr>
              <a:t>Click, Click, Click</a:t>
            </a:r>
            <a:r>
              <a:rPr lang="en">
                <a:solidFill>
                  <a:schemeClr val="dk1"/>
                </a:solidFill>
              </a:rPr>
              <a:t> or down a slope </a:t>
            </a:r>
            <a:r>
              <a:rPr lang="en">
                <a:solidFill>
                  <a:srgbClr val="FF0000"/>
                </a:solidFill>
              </a:rPr>
              <a:t>Click, Click, Click</a:t>
            </a:r>
            <a:r>
              <a:rPr lang="en">
                <a:solidFill>
                  <a:schemeClr val="dk1"/>
                </a:solidFill>
              </a:rPr>
              <a:t>. Before we move on, get with you group and review the fire environment triangle information that has been added to your “Discussion Notes.” </a:t>
            </a:r>
            <a:r>
              <a:rPr lang="en" i="1">
                <a:solidFill>
                  <a:schemeClr val="dk1"/>
                </a:solidFill>
              </a:rPr>
              <a:t>As students check each other’s work, walk around the class to be sure the basics of fuel, weather, and topography/slope are understood.</a:t>
            </a: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Now it’s time to design some experiments! </a:t>
            </a:r>
            <a:r>
              <a:rPr lang="en">
                <a:solidFill>
                  <a:srgbClr val="FF0000"/>
                </a:solidFill>
              </a:rPr>
              <a:t>Click</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5ad38f6a3b_1_3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5ad38f6a3b_1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Each group will design and carry out controlled experiments to learn about the relationships between fire behavior or fire characteristics and some of the variables in the Fire Environment Triangle. Let’s quickly review what the important components of a controlled experiment are. For this activity, “controlled” means that you will change or vary only one independent variable for each investigation you perform. Your group will adjust/change/vary that independent variable for each experimental trial. Your group should do their best to “control” everything else in the experiment so you can determine how the only factor being changed, the independent variable, affects the dependent variable. As a group, refer to the notes you took and decide which factor could be varied or changed with the materials provided for this activity. Once your group has decided upon an independent variable, think of what the dependent variable might be and how you could measure changes in the dependent variable with the materials provided.  Remember that a smartphone or computer could be used as a stopwatch. It might be possible to measure multiple dependent variables during each trial, so each group could have multiple hypotheses being tested with one experiment. </a:t>
            </a:r>
            <a:r>
              <a:rPr lang="en" i="1">
                <a:solidFill>
                  <a:schemeClr val="dk1"/>
                </a:solidFill>
              </a:rPr>
              <a:t>Make yourself available to students as they design their experiments. When it appears that students are making good progress with the variables, their hypothesis, etc. go to the next slide.</a:t>
            </a:r>
            <a:r>
              <a:rPr lang="en">
                <a:solidFill>
                  <a:schemeClr val="dk1"/>
                </a:solidFill>
              </a:rPr>
              <a:t> One last slide before you begin your experiment. </a:t>
            </a:r>
            <a:r>
              <a:rPr lang="en">
                <a:solidFill>
                  <a:srgbClr val="FF0000"/>
                </a:solidFill>
              </a:rPr>
              <a:t>Click</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5ad38f6a3b_1_3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5ad38f6a3b_1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Begin thinking about how your group could analyze the data that will be collected. So it’s very important to develop tables that are appropriate for recording data. When graphing, the independent variable is typically plotted using the X-axis. The dependent variable is usually assigned to the Y-axis. To analyze data, you should use a scatter plot of your data with a best fit curve/line. </a:t>
            </a:r>
            <a:r>
              <a:rPr lang="en">
                <a:solidFill>
                  <a:srgbClr val="FF0000"/>
                </a:solidFill>
              </a:rPr>
              <a:t>Click</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ad38f6a3b_1_3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ad38f6a3b_1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As you graph your data and perform an analysis with a best fit curve/line, look for the relationship between the independent and dependent variables. </a:t>
            </a:r>
            <a:r>
              <a:rPr lang="en" i="1">
                <a:solidFill>
                  <a:schemeClr val="dk1"/>
                </a:solidFill>
              </a:rPr>
              <a:t>Read the three bold-faced terms and their definitions</a:t>
            </a:r>
            <a:r>
              <a:rPr lang="en">
                <a:solidFill>
                  <a:schemeClr val="dk1"/>
                </a:solidFill>
              </a:rPr>
              <a:t>. Also be looking for a threshold where the relationship changes in some important way similar to the spotfire example. </a:t>
            </a:r>
            <a:r>
              <a:rPr lang="en">
                <a:solidFill>
                  <a:srgbClr val="FF0000"/>
                </a:solidFill>
              </a:rPr>
              <a:t>Click</a:t>
            </a:r>
            <a:r>
              <a:rPr lang="en">
                <a:solidFill>
                  <a:schemeClr val="dk1"/>
                </a:solidFill>
              </a:rPr>
              <a:t> What kind of correlation do the independent and dependent variable have in this graph? (negative correlation) Does there appear to be a threshold? (no) </a:t>
            </a:r>
            <a:r>
              <a:rPr lang="en">
                <a:solidFill>
                  <a:srgbClr val="FF0000"/>
                </a:solidFill>
              </a:rPr>
              <a:t>Click</a:t>
            </a:r>
            <a:r>
              <a:rPr lang="en">
                <a:solidFill>
                  <a:schemeClr val="dk1"/>
                </a:solidFill>
              </a:rPr>
              <a:t> … in this graph? (positive correlation)</a:t>
            </a:r>
            <a:r>
              <a:rPr lang="en">
                <a:solidFill>
                  <a:srgbClr val="FF0000"/>
                </a:solidFill>
              </a:rPr>
              <a:t> </a:t>
            </a:r>
            <a:r>
              <a:rPr lang="en">
                <a:solidFill>
                  <a:schemeClr val="dk1"/>
                </a:solidFill>
              </a:rPr>
              <a:t>… threshold? (no) </a:t>
            </a:r>
            <a:r>
              <a:rPr lang="en">
                <a:solidFill>
                  <a:srgbClr val="FF0000"/>
                </a:solidFill>
              </a:rPr>
              <a:t>Click</a:t>
            </a:r>
            <a:r>
              <a:rPr lang="en">
                <a:solidFill>
                  <a:schemeClr val="dk1"/>
                </a:solidFill>
              </a:rPr>
              <a:t> … in this graph? (no clear correlation) … threshold? (no) </a:t>
            </a:r>
            <a:r>
              <a:rPr lang="en" i="1">
                <a:solidFill>
                  <a:schemeClr val="dk1"/>
                </a:solidFill>
              </a:rPr>
              <a:t>If you are familiar with statistics, you could mention the importance of the R</a:t>
            </a:r>
            <a:r>
              <a:rPr lang="en" i="1" baseline="30000">
                <a:solidFill>
                  <a:schemeClr val="dk1"/>
                </a:solidFill>
              </a:rPr>
              <a:t>2</a:t>
            </a:r>
            <a:r>
              <a:rPr lang="en" i="1">
                <a:solidFill>
                  <a:schemeClr val="dk1"/>
                </a:solidFill>
              </a:rPr>
              <a:t> value in the graph. If not, don’t worry about it</a:t>
            </a:r>
            <a:r>
              <a:rPr lang="en">
                <a:solidFill>
                  <a:schemeClr val="dk1"/>
                </a:solidFill>
              </a:rPr>
              <a:t>. </a:t>
            </a:r>
            <a:r>
              <a:rPr lang="en">
                <a:solidFill>
                  <a:srgbClr val="FF0000"/>
                </a:solidFill>
              </a:rPr>
              <a:t>Click</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5ad38f6a3b_1_3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ad38f6a3b_1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For this activity, </a:t>
            </a:r>
            <a:r>
              <a:rPr lang="en">
                <a:solidFill>
                  <a:srgbClr val="FF0000"/>
                </a:solidFill>
              </a:rPr>
              <a:t>Click</a:t>
            </a:r>
            <a:r>
              <a:rPr lang="en">
                <a:solidFill>
                  <a:schemeClr val="dk1"/>
                </a:solidFill>
              </a:rPr>
              <a:t> your conclusion will embody the CER format. </a:t>
            </a:r>
            <a:r>
              <a:rPr lang="en">
                <a:solidFill>
                  <a:srgbClr val="FF0000"/>
                </a:solidFill>
              </a:rPr>
              <a:t>Click </a:t>
            </a:r>
            <a:r>
              <a:rPr lang="en">
                <a:solidFill>
                  <a:schemeClr val="dk1"/>
                </a:solidFill>
              </a:rPr>
              <a:t>Your experiment’s conclusion or claim should state whether or not the hypothesis was supported or disproved. </a:t>
            </a:r>
            <a:r>
              <a:rPr lang="en">
                <a:solidFill>
                  <a:srgbClr val="FF0000"/>
                </a:solidFill>
              </a:rPr>
              <a:t>Click</a:t>
            </a:r>
            <a:r>
              <a:rPr lang="en">
                <a:solidFill>
                  <a:schemeClr val="dk1"/>
                </a:solidFill>
              </a:rPr>
              <a:t> The evidence for your conclusion is the data you collected. </a:t>
            </a:r>
            <a:r>
              <a:rPr lang="en">
                <a:solidFill>
                  <a:srgbClr val="FF0000"/>
                </a:solidFill>
              </a:rPr>
              <a:t>Click</a:t>
            </a:r>
            <a:r>
              <a:rPr lang="en">
                <a:solidFill>
                  <a:schemeClr val="dk1"/>
                </a:solidFill>
              </a:rPr>
              <a:t> “Reasoning” explains how the data is connected to the conclusion. Be sure you take some time to think about CER and the statements used to describe each component. Your “CER” will be an important part of your presentation. </a:t>
            </a:r>
            <a:r>
              <a:rPr lang="en">
                <a:solidFill>
                  <a:srgbClr val="FF0000"/>
                </a:solidFill>
              </a:rPr>
              <a:t>Click</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5ad38f6a3b_1_3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5ad38f6a3b_1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Before your group can get approval to begin, tables for recording data must be made. You can do this on paper or with a spreadsheet. Be sure to ask if you have questions about using a spreadsheet application. After you have approval, follow the “Conducting the Experiment” guidelines in your worksheet. Be sure you prepare for your group’s presentation when you have completed your experiment. The worksheet lists the information that presentations must include. </a:t>
            </a:r>
            <a:r>
              <a:rPr lang="en">
                <a:solidFill>
                  <a:srgbClr val="FF0000"/>
                </a:solidFill>
              </a:rPr>
              <a:t>Click</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ad38f6a3b_1_3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5ad38f6a3b_1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i="1">
                <a:solidFill>
                  <a:schemeClr val="dk1"/>
                </a:solidFill>
              </a:rPr>
              <a:t>Begin the group presentations with this slide.</a:t>
            </a:r>
            <a:r>
              <a:rPr lang="en">
                <a:solidFill>
                  <a:schemeClr val="dk1"/>
                </a:solidFill>
              </a:rPr>
              <a:t> Now it is time for group presentations. While other groups are presenting, complete the “Presentation Table” found in your worksheet. At the end of each presentation, there will be time for a few questions. So write down any that come to mind.</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5e298da0d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5e298da0d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5e298da0d0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5e298da0d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4e7ac0a0a0_1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4e7ac0a0a0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i="1">
                <a:solidFill>
                  <a:schemeClr val="dk1"/>
                </a:solidFill>
              </a:rPr>
              <a:t>Read the first two prompts on the slide giving students time to complete each. Then read the final prompt and move on to the next slide.</a:t>
            </a:r>
            <a:r>
              <a:rPr lang="en">
                <a:solidFill>
                  <a:schemeClr val="dk1"/>
                </a:solidFill>
              </a:rPr>
              <a:t> </a:t>
            </a:r>
            <a:r>
              <a:rPr lang="en">
                <a:solidFill>
                  <a:srgbClr val="FF0000"/>
                </a:solidFill>
              </a:rPr>
              <a:t>Click</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826345ed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5826345ed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Take a moment to review your safety responses. Make any needed corrections and/or additions on your worksheet. </a:t>
            </a:r>
            <a:r>
              <a:rPr lang="en" i="1">
                <a:solidFill>
                  <a:schemeClr val="dk1"/>
                </a:solidFill>
              </a:rPr>
              <a:t>Monitor students to determine when they are ready to move on</a:t>
            </a:r>
            <a:r>
              <a:rPr lang="en">
                <a:solidFill>
                  <a:schemeClr val="dk1"/>
                </a:solidFill>
              </a:rPr>
              <a:t>. </a:t>
            </a:r>
            <a:r>
              <a:rPr lang="en">
                <a:solidFill>
                  <a:srgbClr val="FF0000"/>
                </a:solidFill>
              </a:rPr>
              <a:t>Click</a:t>
            </a:r>
            <a:endParaRPr>
              <a:solidFill>
                <a:srgbClr val="FF0000"/>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This FireWorks Safety Poster/Slide was produced by the United States Forest Service as part of their FireWorks Educational Program.</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826345eda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826345ed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This is the matchstick model that you will be using in this activity to simulate fire behavior in the grasslands of the Tallgrass Prairie. To properly investigate fire, the factors influencing its behavior must be introduced. </a:t>
            </a:r>
            <a:r>
              <a:rPr lang="en">
                <a:solidFill>
                  <a:srgbClr val="FF0000"/>
                </a:solidFill>
              </a:rPr>
              <a:t>Click</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5826345eda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5826345ed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As we cover the following slides, it would be a good idea for you to take notes or draw graphs and diagrams in the “Discussion Notes” section of your worksheet. If you recall, the fire triangle is a conceptual model that can be used to understand the factors needed for a fire to begin and to continue. The three required factors necessary are heat </a:t>
            </a:r>
            <a:r>
              <a:rPr lang="en">
                <a:solidFill>
                  <a:srgbClr val="FF0000"/>
                </a:solidFill>
              </a:rPr>
              <a:t>Click</a:t>
            </a:r>
            <a:r>
              <a:rPr lang="en">
                <a:solidFill>
                  <a:schemeClr val="dk1"/>
                </a:solidFill>
              </a:rPr>
              <a:t>, fuel </a:t>
            </a:r>
            <a:r>
              <a:rPr lang="en">
                <a:solidFill>
                  <a:srgbClr val="FF0000"/>
                </a:solidFill>
              </a:rPr>
              <a:t>Click</a:t>
            </a:r>
            <a:r>
              <a:rPr lang="en">
                <a:solidFill>
                  <a:schemeClr val="dk1"/>
                </a:solidFill>
              </a:rPr>
              <a:t>, and oxygen </a:t>
            </a:r>
            <a:r>
              <a:rPr lang="en">
                <a:solidFill>
                  <a:srgbClr val="FF0000"/>
                </a:solidFill>
              </a:rPr>
              <a:t>Click</a:t>
            </a:r>
            <a:r>
              <a:rPr lang="en">
                <a:solidFill>
                  <a:schemeClr val="dk1"/>
                </a:solidFill>
              </a:rPr>
              <a:t>. When the quantities of these three factors are not restricted </a:t>
            </a:r>
            <a:r>
              <a:rPr lang="en">
                <a:solidFill>
                  <a:srgbClr val="FF0000"/>
                </a:solidFill>
              </a:rPr>
              <a:t>Click</a:t>
            </a:r>
            <a:r>
              <a:rPr lang="en">
                <a:solidFill>
                  <a:schemeClr val="dk1"/>
                </a:solidFill>
              </a:rPr>
              <a:t>, fire will continue. </a:t>
            </a:r>
            <a:r>
              <a:rPr lang="en" i="1">
                <a:solidFill>
                  <a:schemeClr val="dk1"/>
                </a:solidFill>
              </a:rPr>
              <a:t>Ask students what will happen if one side of the fire triangle is removed. They should all reply that the fire will go out!</a:t>
            </a:r>
            <a:r>
              <a:rPr lang="en">
                <a:solidFill>
                  <a:schemeClr val="dk1"/>
                </a:solidFill>
              </a:rPr>
              <a:t> </a:t>
            </a:r>
            <a:r>
              <a:rPr lang="en">
                <a:solidFill>
                  <a:srgbClr val="FF0000"/>
                </a:solidFill>
              </a:rPr>
              <a:t>Click</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5826345eda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5826345ed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Let’s take a moment to develop another conceptual model, the fire environment triangle. This model will make it easier to understand how a fire’s behavior can change. Also referred to as the fire behavior triangle, this model reminds fire managers and firefighters of the three things that control how fires behave. The three environmental factors involved are fuel </a:t>
            </a:r>
            <a:r>
              <a:rPr lang="en">
                <a:solidFill>
                  <a:srgbClr val="FF0000"/>
                </a:solidFill>
              </a:rPr>
              <a:t>Click</a:t>
            </a:r>
            <a:r>
              <a:rPr lang="en">
                <a:solidFill>
                  <a:schemeClr val="dk1"/>
                </a:solidFill>
              </a:rPr>
              <a:t> which is also part of the fire triangle, </a:t>
            </a:r>
            <a:r>
              <a:rPr lang="en">
                <a:solidFill>
                  <a:srgbClr val="FF0000"/>
                </a:solidFill>
              </a:rPr>
              <a:t>Click </a:t>
            </a:r>
            <a:r>
              <a:rPr lang="en">
                <a:solidFill>
                  <a:schemeClr val="dk1"/>
                </a:solidFill>
              </a:rPr>
              <a:t>weather, </a:t>
            </a:r>
            <a:r>
              <a:rPr lang="en">
                <a:solidFill>
                  <a:srgbClr val="FF0000"/>
                </a:solidFill>
              </a:rPr>
              <a:t>Click</a:t>
            </a:r>
            <a:r>
              <a:rPr lang="en">
                <a:solidFill>
                  <a:schemeClr val="dk1"/>
                </a:solidFill>
              </a:rPr>
              <a:t> and topography or slope. Depending on each factor and how they combine, </a:t>
            </a:r>
            <a:r>
              <a:rPr lang="en">
                <a:solidFill>
                  <a:srgbClr val="FF0000"/>
                </a:solidFill>
              </a:rPr>
              <a:t>Click</a:t>
            </a:r>
            <a:r>
              <a:rPr lang="en">
                <a:solidFill>
                  <a:schemeClr val="dk1"/>
                </a:solidFill>
              </a:rPr>
              <a:t> fires could be small and easily managed or suppressed up to </a:t>
            </a:r>
            <a:r>
              <a:rPr lang="en">
                <a:solidFill>
                  <a:srgbClr val="FF0000"/>
                </a:solidFill>
              </a:rPr>
              <a:t>Click </a:t>
            </a:r>
            <a:r>
              <a:rPr lang="en">
                <a:solidFill>
                  <a:schemeClr val="dk1"/>
                </a:solidFill>
              </a:rPr>
              <a:t>very large </a:t>
            </a:r>
            <a:r>
              <a:rPr lang="en">
                <a:solidFill>
                  <a:srgbClr val="FF0000"/>
                </a:solidFill>
              </a:rPr>
              <a:t>Click </a:t>
            </a:r>
            <a:r>
              <a:rPr lang="en">
                <a:solidFill>
                  <a:schemeClr val="dk1"/>
                </a:solidFill>
              </a:rPr>
              <a:t>such as a wildfire. As each of these components is discussed, </a:t>
            </a:r>
            <a:r>
              <a:rPr lang="en">
                <a:solidFill>
                  <a:srgbClr val="FF0000"/>
                </a:solidFill>
              </a:rPr>
              <a:t>Click </a:t>
            </a:r>
            <a:r>
              <a:rPr lang="en">
                <a:solidFill>
                  <a:schemeClr val="dk1"/>
                </a:solidFill>
              </a:rPr>
              <a:t>think how your group could vary these three factors during this investigation. </a:t>
            </a:r>
            <a:r>
              <a:rPr lang="en">
                <a:solidFill>
                  <a:srgbClr val="FF0000"/>
                </a:solidFill>
              </a:rPr>
              <a:t>Click</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5ad38f6a3b_1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5ad38f6a3b_1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Let’s begin with fuel since it is also part of the fire triangle. From the fire triangle activities, we know that the combustion of fuel is an exothermic reaction; chemical potential energy is converted to light and heat energy. The fuel load is the amount of energy that could be released as a result fuel type and/or quantity. Fuel continuity is important for this activity. Fuel continuity determines how easily fire can pass through an area. </a:t>
            </a:r>
            <a:r>
              <a:rPr lang="en">
                <a:solidFill>
                  <a:srgbClr val="FF0000"/>
                </a:solidFill>
              </a:rPr>
              <a:t>Click</a:t>
            </a:r>
            <a:r>
              <a:rPr lang="en">
                <a:solidFill>
                  <a:schemeClr val="dk1"/>
                </a:solidFill>
              </a:rPr>
              <a:t> Are the fuels in this image continuous? Who would like to explain? </a:t>
            </a:r>
            <a:r>
              <a:rPr lang="en" i="1">
                <a:solidFill>
                  <a:schemeClr val="dk1"/>
                </a:solidFill>
              </a:rPr>
              <a:t>Students should notice the bare soil and rocks which separate combustible clumps of biomass. </a:t>
            </a:r>
            <a:r>
              <a:rPr lang="en">
                <a:solidFill>
                  <a:schemeClr val="dk1"/>
                </a:solidFill>
              </a:rPr>
              <a:t>What would be needed for a fire to move through this area? </a:t>
            </a:r>
            <a:r>
              <a:rPr lang="en" i="1">
                <a:solidFill>
                  <a:schemeClr val="dk1"/>
                </a:solidFill>
              </a:rPr>
              <a:t>Answers might include: wind to carry embers/fire brands from one fuel source to the next; someone with a driptorch to light each clump of fuel; etc.</a:t>
            </a:r>
            <a:r>
              <a:rPr lang="en">
                <a:solidFill>
                  <a:schemeClr val="dk1"/>
                </a:solidFill>
              </a:rPr>
              <a:t> </a:t>
            </a:r>
            <a:r>
              <a:rPr lang="en">
                <a:solidFill>
                  <a:srgbClr val="FF0000"/>
                </a:solidFill>
              </a:rPr>
              <a:t>Click</a:t>
            </a:r>
            <a:r>
              <a:rPr lang="en">
                <a:solidFill>
                  <a:schemeClr val="dk1"/>
                </a:solidFill>
              </a:rPr>
              <a:t> In this image you can see that the matchstick model’s fuel continuity can be changed as well as fuel density and distribution. </a:t>
            </a:r>
            <a:r>
              <a:rPr lang="en">
                <a:solidFill>
                  <a:srgbClr val="FF0000"/>
                </a:solidFill>
              </a:rPr>
              <a:t>Click</a:t>
            </a:r>
            <a:endParaRPr>
              <a:solidFill>
                <a:srgbClr val="FF0000"/>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5ad38f6a3b_1_2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5ad38f6a3b_1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 fire triangle reminds us that heat is very important to fire. If it is very warm outside, fuels are already somewhat warm, and less heat will be needed to raise the fuels’ temperature to the ignition point. If you recall from the heat plume activity, wind can move heat into nearby fuels warming them up and drying them out which will make ignition easier. So wind speed and wind direction are extremely important. As air temperature changes, the maximum amount of water vapor that can be “absorbed” by the air also changes. If the amount of water vapor reaches the maximum amount, then the air is said to be saturated. Relative humidity is a measurement indicating the amount of water vapor present in air at a certain temperature expressed as a percentage of the amount of water vapor needed for the air to be saturated. Relative humidity affects fuel moisture. The drier fuel is, the quicker its temperature can reach the ignition point allowing fire to spread. A handheld weather meter allows personnel on the site of a fire to make measurements of these weather factors. </a:t>
            </a:r>
            <a:r>
              <a:rPr lang="en">
                <a:solidFill>
                  <a:srgbClr val="FF0000"/>
                </a:solidFill>
              </a:rPr>
              <a:t>Click</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ad38f6a3b_1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ad38f6a3b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Your group’s data may reveal some interesting trends. Here’s a graph showing information about spotfires. A spotfire is a fire started a distance away from a main fire by embers or flying sparks. Notice the burn crew dealing with a small spotfire outside of the larger burn unit. This graphical representation of data collected from prescribed burns in Oklahoma shows a relationship between relative humidity and the probability of a spotfire starting while conducting a prescribed burn. Can someone describe this relationship? </a:t>
            </a:r>
            <a:r>
              <a:rPr lang="en" i="1">
                <a:solidFill>
                  <a:schemeClr val="dk1"/>
                </a:solidFill>
              </a:rPr>
              <a:t>As the RH increases the likelihood of spotfires decreases. If RH is below 25%, spotfires should be expected (100% probability)</a:t>
            </a:r>
            <a:r>
              <a:rPr lang="en">
                <a:solidFill>
                  <a:schemeClr val="dk1"/>
                </a:solidFill>
              </a:rPr>
              <a:t>. Does this relationship have a threshold? </a:t>
            </a:r>
            <a:r>
              <a:rPr lang="en" i="1">
                <a:solidFill>
                  <a:schemeClr val="dk1"/>
                </a:solidFill>
              </a:rPr>
              <a:t>If RH is above 40%, the likelihood reaches a low percent probability that doesn’t vary much as RH continues to increase.</a:t>
            </a:r>
            <a:r>
              <a:rPr lang="en">
                <a:solidFill>
                  <a:schemeClr val="dk1"/>
                </a:solidFill>
              </a:rPr>
              <a:t> When analyzing this activity’s data, pay attention to see if there are thresholds. </a:t>
            </a:r>
            <a:r>
              <a:rPr lang="en">
                <a:solidFill>
                  <a:srgbClr val="FF0000"/>
                </a:solidFill>
              </a:rPr>
              <a:t>Click</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578701" y="0"/>
            <a:ext cx="3565301" cy="1870101"/>
          </a:xfrm>
          <a:prstGeom prst="rect">
            <a:avLst/>
          </a:prstGeom>
          <a:noFill/>
          <a:ln>
            <a:noFill/>
          </a:ln>
        </p:spPr>
      </p:pic>
      <p:sp>
        <p:nvSpPr>
          <p:cNvPr id="55" name="Google Shape;55;p13"/>
          <p:cNvSpPr txBox="1">
            <a:spLocks noGrp="1"/>
          </p:cNvSpPr>
          <p:nvPr>
            <p:ph type="ctrTitle"/>
          </p:nvPr>
        </p:nvSpPr>
        <p:spPr>
          <a:xfrm>
            <a:off x="311688" y="1949725"/>
            <a:ext cx="8520600" cy="988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p>
            <a:pPr marL="0" lvl="0" indent="0" algn="l" rtl="0">
              <a:spcBef>
                <a:spcPts val="0"/>
              </a:spcBef>
              <a:spcAft>
                <a:spcPts val="0"/>
              </a:spcAft>
              <a:buNone/>
            </a:pPr>
            <a:r>
              <a:rPr lang="en" sz="4700">
                <a:latin typeface="Verdana"/>
                <a:ea typeface="Verdana"/>
                <a:cs typeface="Verdana"/>
                <a:sym typeface="Verdana"/>
              </a:rPr>
              <a:t>Matchstick Model</a:t>
            </a:r>
            <a:endParaRPr sz="4700">
              <a:latin typeface="Verdana"/>
              <a:ea typeface="Verdana"/>
              <a:cs typeface="Verdana"/>
              <a:sym typeface="Verdana"/>
            </a:endParaRPr>
          </a:p>
        </p:txBody>
      </p:sp>
      <p:sp>
        <p:nvSpPr>
          <p:cNvPr id="56" name="Google Shape;56;p13"/>
          <p:cNvSpPr txBox="1">
            <a:spLocks noGrp="1"/>
          </p:cNvSpPr>
          <p:nvPr>
            <p:ph type="subTitle" idx="1"/>
          </p:nvPr>
        </p:nvSpPr>
        <p:spPr>
          <a:xfrm>
            <a:off x="306550" y="3142450"/>
            <a:ext cx="8375100" cy="7926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666666"/>
                </a:solidFill>
                <a:latin typeface="Verdana"/>
                <a:ea typeface="Verdana"/>
                <a:cs typeface="Verdana"/>
                <a:sym typeface="Verdana"/>
              </a:rPr>
              <a:t>Tallgrass Prairie</a:t>
            </a:r>
            <a:endParaRPr>
              <a:solidFill>
                <a:srgbClr val="666666"/>
              </a:solidFill>
              <a:latin typeface="Verdana"/>
              <a:ea typeface="Verdana"/>
              <a:cs typeface="Verdana"/>
              <a:sym typeface="Verdana"/>
            </a:endParaRPr>
          </a:p>
        </p:txBody>
      </p:sp>
      <p:sp>
        <p:nvSpPr>
          <p:cNvPr id="57" name="Google Shape;57;p13"/>
          <p:cNvSpPr/>
          <p:nvPr/>
        </p:nvSpPr>
        <p:spPr>
          <a:xfrm>
            <a:off x="100525" y="4753225"/>
            <a:ext cx="2823600" cy="70200"/>
          </a:xfrm>
          <a:prstGeom prst="rect">
            <a:avLst/>
          </a:prstGeom>
          <a:solidFill>
            <a:srgbClr val="93C47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100525" y="4934100"/>
            <a:ext cx="4320900" cy="70200"/>
          </a:xfrm>
          <a:prstGeom prst="rect">
            <a:avLst/>
          </a:prstGeom>
          <a:solidFill>
            <a:srgbClr val="E6913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52"/>
        <p:cNvGrpSpPr/>
        <p:nvPr/>
      </p:nvGrpSpPr>
      <p:grpSpPr>
        <a:xfrm>
          <a:off x="0" y="0"/>
          <a:ext cx="0" cy="0"/>
          <a:chOff x="0" y="0"/>
          <a:chExt cx="0" cy="0"/>
        </a:xfrm>
      </p:grpSpPr>
      <p:pic>
        <p:nvPicPr>
          <p:cNvPr id="153" name="Google Shape;153;p2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133700" y="0"/>
            <a:ext cx="2010298" cy="1054449"/>
          </a:xfrm>
          <a:prstGeom prst="rect">
            <a:avLst/>
          </a:prstGeom>
          <a:noFill/>
          <a:ln>
            <a:noFill/>
          </a:ln>
        </p:spPr>
      </p:pic>
      <p:sp>
        <p:nvSpPr>
          <p:cNvPr id="154" name="Google Shape;154;p22"/>
          <p:cNvSpPr txBox="1">
            <a:spLocks noGrp="1"/>
          </p:cNvSpPr>
          <p:nvPr>
            <p:ph type="title"/>
          </p:nvPr>
        </p:nvSpPr>
        <p:spPr>
          <a:xfrm>
            <a:off x="100525" y="0"/>
            <a:ext cx="5707200" cy="51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666666"/>
                </a:solidFill>
                <a:latin typeface="Verdana"/>
                <a:ea typeface="Verdana"/>
                <a:cs typeface="Verdana"/>
                <a:sym typeface="Verdana"/>
              </a:rPr>
              <a:t>Topography</a:t>
            </a:r>
            <a:endParaRPr sz="3000">
              <a:solidFill>
                <a:srgbClr val="666666"/>
              </a:solidFill>
              <a:latin typeface="Verdana"/>
              <a:ea typeface="Verdana"/>
              <a:cs typeface="Verdana"/>
              <a:sym typeface="Verdana"/>
            </a:endParaRPr>
          </a:p>
        </p:txBody>
      </p:sp>
      <p:sp>
        <p:nvSpPr>
          <p:cNvPr id="155" name="Google Shape;155;p22"/>
          <p:cNvSpPr txBox="1">
            <a:spLocks noGrp="1"/>
          </p:cNvSpPr>
          <p:nvPr>
            <p:ph type="body" idx="1"/>
          </p:nvPr>
        </p:nvSpPr>
        <p:spPr>
          <a:xfrm>
            <a:off x="311700" y="851025"/>
            <a:ext cx="8520600" cy="41472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Clr>
                <a:schemeClr val="dk1"/>
              </a:buClr>
              <a:buSzPts val="3000"/>
              <a:buFont typeface="Verdana"/>
              <a:buChar char="●"/>
            </a:pPr>
            <a:r>
              <a:rPr lang="en" sz="3000">
                <a:solidFill>
                  <a:schemeClr val="dk1"/>
                </a:solidFill>
                <a:latin typeface="Verdana"/>
                <a:ea typeface="Verdana"/>
                <a:cs typeface="Verdana"/>
                <a:sym typeface="Verdana"/>
              </a:rPr>
              <a:t>Topography - the arrangement of the natural and artificial features of an area</a:t>
            </a:r>
            <a:endParaRPr sz="3000">
              <a:solidFill>
                <a:schemeClr val="dk1"/>
              </a:solidFill>
              <a:latin typeface="Verdana"/>
              <a:ea typeface="Verdana"/>
              <a:cs typeface="Verdana"/>
              <a:sym typeface="Verdana"/>
            </a:endParaRPr>
          </a:p>
          <a:p>
            <a:pPr marL="457200" lvl="0" indent="-419100" algn="l" rtl="0">
              <a:spcBef>
                <a:spcPts val="0"/>
              </a:spcBef>
              <a:spcAft>
                <a:spcPts val="0"/>
              </a:spcAft>
              <a:buClr>
                <a:schemeClr val="dk1"/>
              </a:buClr>
              <a:buSzPts val="3000"/>
              <a:buFont typeface="Verdana"/>
              <a:buChar char="●"/>
            </a:pPr>
            <a:r>
              <a:rPr lang="en" sz="3000">
                <a:solidFill>
                  <a:schemeClr val="dk1"/>
                </a:solidFill>
                <a:latin typeface="Verdana"/>
                <a:ea typeface="Verdana"/>
                <a:cs typeface="Verdana"/>
                <a:sym typeface="Verdana"/>
              </a:rPr>
              <a:t>Slope - ground that forms a natural or artificial incline</a:t>
            </a:r>
            <a:endParaRPr sz="2400">
              <a:solidFill>
                <a:srgbClr val="000000"/>
              </a:solidFill>
              <a:latin typeface="Verdana"/>
              <a:ea typeface="Verdana"/>
              <a:cs typeface="Verdana"/>
              <a:sym typeface="Verdana"/>
            </a:endParaRPr>
          </a:p>
        </p:txBody>
      </p:sp>
      <p:sp>
        <p:nvSpPr>
          <p:cNvPr id="156" name="Google Shape;156;p22"/>
          <p:cNvSpPr/>
          <p:nvPr/>
        </p:nvSpPr>
        <p:spPr>
          <a:xfrm>
            <a:off x="100525" y="780825"/>
            <a:ext cx="2823600" cy="70200"/>
          </a:xfrm>
          <a:prstGeom prst="rect">
            <a:avLst/>
          </a:prstGeom>
          <a:solidFill>
            <a:srgbClr val="93C47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2"/>
          <p:cNvSpPr/>
          <p:nvPr/>
        </p:nvSpPr>
        <p:spPr>
          <a:xfrm>
            <a:off x="100525" y="592500"/>
            <a:ext cx="4320900" cy="70200"/>
          </a:xfrm>
          <a:prstGeom prst="rect">
            <a:avLst/>
          </a:prstGeom>
          <a:solidFill>
            <a:srgbClr val="E6913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8" name="Google Shape;158;p2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511125" y="2770600"/>
            <a:ext cx="3032199" cy="2274900"/>
          </a:xfrm>
          <a:prstGeom prst="rect">
            <a:avLst/>
          </a:prstGeom>
          <a:no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sp>
        <p:nvSpPr>
          <p:cNvPr id="159" name="Google Shape;159;p22"/>
          <p:cNvSpPr/>
          <p:nvPr/>
        </p:nvSpPr>
        <p:spPr>
          <a:xfrm>
            <a:off x="746925" y="3588450"/>
            <a:ext cx="3957600" cy="1168200"/>
          </a:xfrm>
          <a:prstGeom prst="triangle">
            <a:avLst>
              <a:gd name="adj" fmla="val 50000"/>
            </a:avLst>
          </a:prstGeom>
          <a:solidFill>
            <a:srgbClr val="B45F0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2"/>
          <p:cNvSpPr/>
          <p:nvPr/>
        </p:nvSpPr>
        <p:spPr>
          <a:xfrm rot="-1809093">
            <a:off x="1585181" y="4201734"/>
            <a:ext cx="943680" cy="311349"/>
          </a:xfrm>
          <a:prstGeom prst="rightArrow">
            <a:avLst>
              <a:gd name="adj1" fmla="val 50000"/>
              <a:gd name="adj2" fmla="val 50000"/>
            </a:avLst>
          </a:prstGeom>
          <a:solidFill>
            <a:srgbClr val="6AA8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2"/>
          <p:cNvSpPr/>
          <p:nvPr/>
        </p:nvSpPr>
        <p:spPr>
          <a:xfrm rot="1868884">
            <a:off x="2921798" y="4201678"/>
            <a:ext cx="943642" cy="311682"/>
          </a:xfrm>
          <a:prstGeom prst="rightArrow">
            <a:avLst>
              <a:gd name="adj1" fmla="val 50000"/>
              <a:gd name="adj2" fmla="val 50000"/>
            </a:avLst>
          </a:prstGeom>
          <a:solidFill>
            <a:srgbClr val="6AA8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2" name="Google Shape;162;p2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611238" y="4149009"/>
            <a:ext cx="492175" cy="607641"/>
          </a:xfrm>
          <a:prstGeom prst="rect">
            <a:avLst/>
          </a:prstGeom>
          <a:noFill/>
          <a:ln>
            <a:noFill/>
          </a:ln>
        </p:spPr>
      </p:pic>
      <p:pic>
        <p:nvPicPr>
          <p:cNvPr id="163" name="Google Shape;163;p2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1285363" y="3769334"/>
            <a:ext cx="492175" cy="607641"/>
          </a:xfrm>
          <a:prstGeom prst="rect">
            <a:avLst/>
          </a:prstGeom>
          <a:noFill/>
          <a:ln>
            <a:noFill/>
          </a:ln>
        </p:spPr>
      </p:pic>
      <p:pic>
        <p:nvPicPr>
          <p:cNvPr id="164" name="Google Shape;164;p2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1959500" y="3387484"/>
            <a:ext cx="492175" cy="607641"/>
          </a:xfrm>
          <a:prstGeom prst="rect">
            <a:avLst/>
          </a:prstGeom>
          <a:noFill/>
          <a:ln>
            <a:noFill/>
          </a:ln>
        </p:spPr>
      </p:pic>
      <p:pic>
        <p:nvPicPr>
          <p:cNvPr id="165" name="Google Shape;165;p2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2636925" y="3161684"/>
            <a:ext cx="492175" cy="607641"/>
          </a:xfrm>
          <a:prstGeom prst="rect">
            <a:avLst/>
          </a:prstGeom>
          <a:noFill/>
          <a:ln>
            <a:noFill/>
          </a:ln>
        </p:spPr>
      </p:pic>
      <p:pic>
        <p:nvPicPr>
          <p:cNvPr id="166" name="Google Shape;166;p2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257363" y="3478609"/>
            <a:ext cx="492175" cy="607641"/>
          </a:xfrm>
          <a:prstGeom prst="rect">
            <a:avLst/>
          </a:prstGeom>
          <a:noFill/>
          <a:ln>
            <a:noFill/>
          </a:ln>
        </p:spPr>
      </p:pic>
      <p:pic>
        <p:nvPicPr>
          <p:cNvPr id="167" name="Google Shape;167;p2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877813" y="3868734"/>
            <a:ext cx="492175" cy="60764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1000"/>
                                        <p:tgtEl>
                                          <p:spTgt spid="1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1"/>
                                        </p:tgtEl>
                                        <p:attrNameLst>
                                          <p:attrName>style.visibility</p:attrName>
                                        </p:attrNameLst>
                                      </p:cBhvr>
                                      <p:to>
                                        <p:strVal val="visible"/>
                                      </p:to>
                                    </p:set>
                                    <p:animEffect transition="in" filter="fade">
                                      <p:cBhvr>
                                        <p:cTn id="12" dur="1000"/>
                                        <p:tgtEl>
                                          <p:spTgt spid="1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2"/>
                                        </p:tgtEl>
                                        <p:attrNameLst>
                                          <p:attrName>style.visibility</p:attrName>
                                        </p:attrNameLst>
                                      </p:cBhvr>
                                      <p:to>
                                        <p:strVal val="visible"/>
                                      </p:to>
                                    </p:set>
                                    <p:animEffect transition="in" filter="fade">
                                      <p:cBhvr>
                                        <p:cTn id="17" dur="1000"/>
                                        <p:tgtEl>
                                          <p:spTgt spid="1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
                                        </p:tgtEl>
                                        <p:attrNameLst>
                                          <p:attrName>style.visibility</p:attrName>
                                        </p:attrNameLst>
                                      </p:cBhvr>
                                      <p:to>
                                        <p:strVal val="visible"/>
                                      </p:to>
                                    </p:set>
                                    <p:animEffect transition="in" filter="fade">
                                      <p:cBhvr>
                                        <p:cTn id="22" dur="1000"/>
                                        <p:tgtEl>
                                          <p:spTgt spid="16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4"/>
                                        </p:tgtEl>
                                        <p:attrNameLst>
                                          <p:attrName>style.visibility</p:attrName>
                                        </p:attrNameLst>
                                      </p:cBhvr>
                                      <p:to>
                                        <p:strVal val="visible"/>
                                      </p:to>
                                    </p:set>
                                    <p:animEffect transition="in" filter="fade">
                                      <p:cBhvr>
                                        <p:cTn id="27" dur="1000"/>
                                        <p:tgtEl>
                                          <p:spTgt spid="16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5"/>
                                        </p:tgtEl>
                                        <p:attrNameLst>
                                          <p:attrName>style.visibility</p:attrName>
                                        </p:attrNameLst>
                                      </p:cBhvr>
                                      <p:to>
                                        <p:strVal val="visible"/>
                                      </p:to>
                                    </p:set>
                                    <p:animEffect transition="in" filter="fade">
                                      <p:cBhvr>
                                        <p:cTn id="32" dur="1000"/>
                                        <p:tgtEl>
                                          <p:spTgt spid="16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6"/>
                                        </p:tgtEl>
                                        <p:attrNameLst>
                                          <p:attrName>style.visibility</p:attrName>
                                        </p:attrNameLst>
                                      </p:cBhvr>
                                      <p:to>
                                        <p:strVal val="visible"/>
                                      </p:to>
                                    </p:set>
                                    <p:animEffect transition="in" filter="fade">
                                      <p:cBhvr>
                                        <p:cTn id="37" dur="1000"/>
                                        <p:tgtEl>
                                          <p:spTgt spid="16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7"/>
                                        </p:tgtEl>
                                        <p:attrNameLst>
                                          <p:attrName>style.visibility</p:attrName>
                                        </p:attrNameLst>
                                      </p:cBhvr>
                                      <p:to>
                                        <p:strVal val="visible"/>
                                      </p:to>
                                    </p:set>
                                    <p:animEffect transition="in" filter="fade">
                                      <p:cBhvr>
                                        <p:cTn id="42" dur="1000"/>
                                        <p:tgtEl>
                                          <p:spTgt spid="16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gtEl>
                                        <p:attrNameLst>
                                          <p:attrName>style.visibility</p:attrName>
                                        </p:attrNameLst>
                                      </p:cBhvr>
                                      <p:to>
                                        <p:strVal val="visible"/>
                                      </p:to>
                                    </p:set>
                                    <p:animEffect transition="in" filter="fade">
                                      <p:cBhvr>
                                        <p:cTn id="47" dur="10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71"/>
        <p:cNvGrpSpPr/>
        <p:nvPr/>
      </p:nvGrpSpPr>
      <p:grpSpPr>
        <a:xfrm>
          <a:off x="0" y="0"/>
          <a:ext cx="0" cy="0"/>
          <a:chOff x="0" y="0"/>
          <a:chExt cx="0" cy="0"/>
        </a:xfrm>
      </p:grpSpPr>
      <p:pic>
        <p:nvPicPr>
          <p:cNvPr id="172" name="Google Shape;172;p2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133700" y="0"/>
            <a:ext cx="2010298" cy="1054449"/>
          </a:xfrm>
          <a:prstGeom prst="rect">
            <a:avLst/>
          </a:prstGeom>
          <a:noFill/>
          <a:ln>
            <a:noFill/>
          </a:ln>
        </p:spPr>
      </p:pic>
      <p:sp>
        <p:nvSpPr>
          <p:cNvPr id="173" name="Google Shape;173;p23"/>
          <p:cNvSpPr txBox="1">
            <a:spLocks noGrp="1"/>
          </p:cNvSpPr>
          <p:nvPr>
            <p:ph type="title"/>
          </p:nvPr>
        </p:nvSpPr>
        <p:spPr>
          <a:xfrm>
            <a:off x="100525" y="0"/>
            <a:ext cx="5707200" cy="51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666666"/>
                </a:solidFill>
                <a:latin typeface="Verdana"/>
                <a:ea typeface="Verdana"/>
                <a:cs typeface="Verdana"/>
                <a:sym typeface="Verdana"/>
              </a:rPr>
              <a:t>Experimental Design</a:t>
            </a:r>
            <a:endParaRPr sz="3000">
              <a:solidFill>
                <a:srgbClr val="666666"/>
              </a:solidFill>
              <a:latin typeface="Verdana"/>
              <a:ea typeface="Verdana"/>
              <a:cs typeface="Verdana"/>
              <a:sym typeface="Verdana"/>
            </a:endParaRPr>
          </a:p>
        </p:txBody>
      </p:sp>
      <p:sp>
        <p:nvSpPr>
          <p:cNvPr id="174" name="Google Shape;174;p23"/>
          <p:cNvSpPr txBox="1">
            <a:spLocks noGrp="1"/>
          </p:cNvSpPr>
          <p:nvPr>
            <p:ph type="body" idx="1"/>
          </p:nvPr>
        </p:nvSpPr>
        <p:spPr>
          <a:xfrm>
            <a:off x="311700" y="851025"/>
            <a:ext cx="8520600" cy="41472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chemeClr val="dk1"/>
              </a:buClr>
              <a:buSzPts val="2200"/>
              <a:buFont typeface="Verdana"/>
              <a:buChar char="●"/>
            </a:pPr>
            <a:r>
              <a:rPr lang="en" sz="2200">
                <a:solidFill>
                  <a:schemeClr val="dk1"/>
                </a:solidFill>
                <a:latin typeface="Verdana"/>
                <a:ea typeface="Verdana"/>
                <a:cs typeface="Verdana"/>
                <a:sym typeface="Verdana"/>
              </a:rPr>
              <a:t>Controlled experiment</a:t>
            </a:r>
            <a:endParaRPr sz="2200">
              <a:solidFill>
                <a:schemeClr val="dk1"/>
              </a:solidFill>
              <a:latin typeface="Verdana"/>
              <a:ea typeface="Verdana"/>
              <a:cs typeface="Verdana"/>
              <a:sym typeface="Verdana"/>
            </a:endParaRPr>
          </a:p>
          <a:p>
            <a:pPr marL="914400" lvl="1" indent="-368300" algn="l" rtl="0">
              <a:spcBef>
                <a:spcPts val="0"/>
              </a:spcBef>
              <a:spcAft>
                <a:spcPts val="0"/>
              </a:spcAft>
              <a:buClr>
                <a:schemeClr val="dk1"/>
              </a:buClr>
              <a:buSzPts val="2200"/>
              <a:buFont typeface="Verdana"/>
              <a:buChar char="○"/>
            </a:pPr>
            <a:r>
              <a:rPr lang="en" sz="2200">
                <a:solidFill>
                  <a:schemeClr val="dk1"/>
                </a:solidFill>
                <a:latin typeface="Verdana"/>
                <a:ea typeface="Verdana"/>
                <a:cs typeface="Verdana"/>
                <a:sym typeface="Verdana"/>
              </a:rPr>
              <a:t>Independent variable</a:t>
            </a:r>
            <a:endParaRPr sz="2200">
              <a:solidFill>
                <a:schemeClr val="dk1"/>
              </a:solidFill>
              <a:latin typeface="Verdana"/>
              <a:ea typeface="Verdana"/>
              <a:cs typeface="Verdana"/>
              <a:sym typeface="Verdana"/>
            </a:endParaRPr>
          </a:p>
          <a:p>
            <a:pPr marL="1371600" lvl="2" indent="-368300" algn="l" rtl="0">
              <a:spcBef>
                <a:spcPts val="0"/>
              </a:spcBef>
              <a:spcAft>
                <a:spcPts val="0"/>
              </a:spcAft>
              <a:buClr>
                <a:schemeClr val="dk1"/>
              </a:buClr>
              <a:buSzPts val="2200"/>
              <a:buFont typeface="Verdana"/>
              <a:buChar char="■"/>
            </a:pPr>
            <a:r>
              <a:rPr lang="en" sz="2200">
                <a:solidFill>
                  <a:schemeClr val="dk1"/>
                </a:solidFill>
                <a:latin typeface="Verdana"/>
                <a:ea typeface="Verdana"/>
                <a:cs typeface="Verdana"/>
                <a:sym typeface="Verdana"/>
              </a:rPr>
              <a:t>The factor changed by the investigator</a:t>
            </a:r>
            <a:endParaRPr sz="2200">
              <a:solidFill>
                <a:schemeClr val="dk1"/>
              </a:solidFill>
              <a:latin typeface="Verdana"/>
              <a:ea typeface="Verdana"/>
              <a:cs typeface="Verdana"/>
              <a:sym typeface="Verdana"/>
            </a:endParaRPr>
          </a:p>
          <a:p>
            <a:pPr marL="1371600" lvl="2" indent="-368300" algn="l" rtl="0">
              <a:spcBef>
                <a:spcPts val="0"/>
              </a:spcBef>
              <a:spcAft>
                <a:spcPts val="0"/>
              </a:spcAft>
              <a:buClr>
                <a:schemeClr val="dk1"/>
              </a:buClr>
              <a:buSzPts val="2200"/>
              <a:buFont typeface="Verdana"/>
              <a:buChar char="■"/>
            </a:pPr>
            <a:r>
              <a:rPr lang="en" sz="2200">
                <a:solidFill>
                  <a:schemeClr val="dk1"/>
                </a:solidFill>
                <a:latin typeface="Verdana"/>
                <a:ea typeface="Verdana"/>
                <a:cs typeface="Verdana"/>
                <a:sym typeface="Verdana"/>
              </a:rPr>
              <a:t>For this activity, limit your changes to one variable</a:t>
            </a:r>
            <a:endParaRPr sz="2200">
              <a:solidFill>
                <a:schemeClr val="dk1"/>
              </a:solidFill>
              <a:latin typeface="Verdana"/>
              <a:ea typeface="Verdana"/>
              <a:cs typeface="Verdana"/>
              <a:sym typeface="Verdana"/>
            </a:endParaRPr>
          </a:p>
          <a:p>
            <a:pPr marL="1371600" lvl="2" indent="-368300" algn="l" rtl="0">
              <a:spcBef>
                <a:spcPts val="0"/>
              </a:spcBef>
              <a:spcAft>
                <a:spcPts val="0"/>
              </a:spcAft>
              <a:buClr>
                <a:schemeClr val="dk1"/>
              </a:buClr>
              <a:buSzPts val="2200"/>
              <a:buFont typeface="Verdana"/>
              <a:buChar char="■"/>
            </a:pPr>
            <a:r>
              <a:rPr lang="en" sz="2200">
                <a:solidFill>
                  <a:schemeClr val="dk1"/>
                </a:solidFill>
                <a:latin typeface="Verdana"/>
                <a:ea typeface="Verdana"/>
                <a:cs typeface="Verdana"/>
                <a:sym typeface="Verdana"/>
              </a:rPr>
              <a:t>Changing the independent variable is a “treatment”</a:t>
            </a:r>
            <a:endParaRPr sz="2200">
              <a:solidFill>
                <a:schemeClr val="dk1"/>
              </a:solidFill>
              <a:latin typeface="Verdana"/>
              <a:ea typeface="Verdana"/>
              <a:cs typeface="Verdana"/>
              <a:sym typeface="Verdana"/>
            </a:endParaRPr>
          </a:p>
          <a:p>
            <a:pPr marL="914400" lvl="1" indent="-368300" algn="l" rtl="0">
              <a:spcBef>
                <a:spcPts val="0"/>
              </a:spcBef>
              <a:spcAft>
                <a:spcPts val="0"/>
              </a:spcAft>
              <a:buClr>
                <a:schemeClr val="dk1"/>
              </a:buClr>
              <a:buSzPts val="2200"/>
              <a:buFont typeface="Verdana"/>
              <a:buChar char="○"/>
            </a:pPr>
            <a:r>
              <a:rPr lang="en" sz="2200">
                <a:solidFill>
                  <a:schemeClr val="dk1"/>
                </a:solidFill>
                <a:latin typeface="Verdana"/>
                <a:ea typeface="Verdana"/>
                <a:cs typeface="Verdana"/>
                <a:sym typeface="Verdana"/>
              </a:rPr>
              <a:t>Dependent variable</a:t>
            </a:r>
            <a:endParaRPr sz="2200">
              <a:solidFill>
                <a:schemeClr val="dk1"/>
              </a:solidFill>
              <a:latin typeface="Verdana"/>
              <a:ea typeface="Verdana"/>
              <a:cs typeface="Verdana"/>
              <a:sym typeface="Verdana"/>
            </a:endParaRPr>
          </a:p>
          <a:p>
            <a:pPr marL="1371600" lvl="2" indent="-368300" algn="l" rtl="0">
              <a:spcBef>
                <a:spcPts val="0"/>
              </a:spcBef>
              <a:spcAft>
                <a:spcPts val="0"/>
              </a:spcAft>
              <a:buClr>
                <a:schemeClr val="dk1"/>
              </a:buClr>
              <a:buSzPts val="2200"/>
              <a:buFont typeface="Verdana"/>
              <a:buChar char="■"/>
            </a:pPr>
            <a:r>
              <a:rPr lang="en" sz="2200">
                <a:solidFill>
                  <a:schemeClr val="dk1"/>
                </a:solidFill>
                <a:latin typeface="Verdana"/>
                <a:ea typeface="Verdana"/>
                <a:cs typeface="Verdana"/>
                <a:sym typeface="Verdana"/>
              </a:rPr>
              <a:t>Values measured will be influenced by the investigator changing the independent variable</a:t>
            </a:r>
            <a:endParaRPr sz="2200">
              <a:solidFill>
                <a:schemeClr val="dk1"/>
              </a:solidFill>
              <a:latin typeface="Verdana"/>
              <a:ea typeface="Verdana"/>
              <a:cs typeface="Verdana"/>
              <a:sym typeface="Verdana"/>
            </a:endParaRPr>
          </a:p>
          <a:p>
            <a:pPr marL="1371600" lvl="2" indent="-368300" algn="l" rtl="0">
              <a:spcBef>
                <a:spcPts val="0"/>
              </a:spcBef>
              <a:spcAft>
                <a:spcPts val="0"/>
              </a:spcAft>
              <a:buClr>
                <a:schemeClr val="dk1"/>
              </a:buClr>
              <a:buSzPts val="2200"/>
              <a:buFont typeface="Verdana"/>
              <a:buChar char="■"/>
            </a:pPr>
            <a:r>
              <a:rPr lang="en" sz="2200">
                <a:solidFill>
                  <a:schemeClr val="dk1"/>
                </a:solidFill>
                <a:latin typeface="Verdana"/>
                <a:ea typeface="Verdana"/>
                <a:cs typeface="Verdana"/>
                <a:sym typeface="Verdana"/>
              </a:rPr>
              <a:t>How will this be measured?</a:t>
            </a:r>
            <a:endParaRPr sz="2200">
              <a:solidFill>
                <a:srgbClr val="000000"/>
              </a:solidFill>
              <a:latin typeface="Verdana"/>
              <a:ea typeface="Verdana"/>
              <a:cs typeface="Verdana"/>
              <a:sym typeface="Verdana"/>
            </a:endParaRPr>
          </a:p>
        </p:txBody>
      </p:sp>
      <p:sp>
        <p:nvSpPr>
          <p:cNvPr id="175" name="Google Shape;175;p23"/>
          <p:cNvSpPr/>
          <p:nvPr/>
        </p:nvSpPr>
        <p:spPr>
          <a:xfrm>
            <a:off x="100525" y="780825"/>
            <a:ext cx="2823600" cy="70200"/>
          </a:xfrm>
          <a:prstGeom prst="rect">
            <a:avLst/>
          </a:prstGeom>
          <a:solidFill>
            <a:srgbClr val="93C47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3"/>
          <p:cNvSpPr/>
          <p:nvPr/>
        </p:nvSpPr>
        <p:spPr>
          <a:xfrm>
            <a:off x="100525" y="592500"/>
            <a:ext cx="4320900" cy="70200"/>
          </a:xfrm>
          <a:prstGeom prst="rect">
            <a:avLst/>
          </a:prstGeom>
          <a:solidFill>
            <a:srgbClr val="E6913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80"/>
        <p:cNvGrpSpPr/>
        <p:nvPr/>
      </p:nvGrpSpPr>
      <p:grpSpPr>
        <a:xfrm>
          <a:off x="0" y="0"/>
          <a:ext cx="0" cy="0"/>
          <a:chOff x="0" y="0"/>
          <a:chExt cx="0" cy="0"/>
        </a:xfrm>
      </p:grpSpPr>
      <p:pic>
        <p:nvPicPr>
          <p:cNvPr id="181" name="Google Shape;181;p2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133700" y="0"/>
            <a:ext cx="2010298" cy="1054449"/>
          </a:xfrm>
          <a:prstGeom prst="rect">
            <a:avLst/>
          </a:prstGeom>
          <a:noFill/>
          <a:ln>
            <a:noFill/>
          </a:ln>
        </p:spPr>
      </p:pic>
      <p:sp>
        <p:nvSpPr>
          <p:cNvPr id="182" name="Google Shape;182;p24"/>
          <p:cNvSpPr txBox="1">
            <a:spLocks noGrp="1"/>
          </p:cNvSpPr>
          <p:nvPr>
            <p:ph type="title"/>
          </p:nvPr>
        </p:nvSpPr>
        <p:spPr>
          <a:xfrm>
            <a:off x="100525" y="0"/>
            <a:ext cx="5707200" cy="51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666666"/>
                </a:solidFill>
                <a:latin typeface="Verdana"/>
                <a:ea typeface="Verdana"/>
                <a:cs typeface="Verdana"/>
                <a:sym typeface="Verdana"/>
              </a:rPr>
              <a:t>Experimental Results</a:t>
            </a:r>
            <a:endParaRPr sz="3000">
              <a:solidFill>
                <a:srgbClr val="666666"/>
              </a:solidFill>
              <a:latin typeface="Verdana"/>
              <a:ea typeface="Verdana"/>
              <a:cs typeface="Verdana"/>
              <a:sym typeface="Verdana"/>
            </a:endParaRPr>
          </a:p>
        </p:txBody>
      </p:sp>
      <p:sp>
        <p:nvSpPr>
          <p:cNvPr id="183" name="Google Shape;183;p24"/>
          <p:cNvSpPr txBox="1">
            <a:spLocks noGrp="1"/>
          </p:cNvSpPr>
          <p:nvPr>
            <p:ph type="body" idx="1"/>
          </p:nvPr>
        </p:nvSpPr>
        <p:spPr>
          <a:xfrm>
            <a:off x="311700" y="851025"/>
            <a:ext cx="8520600" cy="4147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Font typeface="Verdana"/>
              <a:buChar char="●"/>
            </a:pPr>
            <a:r>
              <a:rPr lang="en" sz="2400">
                <a:solidFill>
                  <a:schemeClr val="dk1"/>
                </a:solidFill>
                <a:latin typeface="Verdana"/>
                <a:ea typeface="Verdana"/>
                <a:cs typeface="Verdana"/>
                <a:sym typeface="Verdana"/>
              </a:rPr>
              <a:t>Graphical analysis/analyses of data</a:t>
            </a:r>
            <a:endParaRPr sz="2400">
              <a:solidFill>
                <a:schemeClr val="dk1"/>
              </a:solidFill>
              <a:latin typeface="Verdana"/>
              <a:ea typeface="Verdana"/>
              <a:cs typeface="Verdana"/>
              <a:sym typeface="Verdana"/>
            </a:endParaRPr>
          </a:p>
          <a:p>
            <a:pPr marL="914400" lvl="1" indent="-381000" algn="l" rtl="0">
              <a:spcBef>
                <a:spcPts val="0"/>
              </a:spcBef>
              <a:spcAft>
                <a:spcPts val="0"/>
              </a:spcAft>
              <a:buClr>
                <a:schemeClr val="dk1"/>
              </a:buClr>
              <a:buSzPts val="2400"/>
              <a:buFont typeface="Verdana"/>
              <a:buChar char="○"/>
            </a:pPr>
            <a:r>
              <a:rPr lang="en" sz="2400">
                <a:solidFill>
                  <a:schemeClr val="dk1"/>
                </a:solidFill>
                <a:latin typeface="Verdana"/>
                <a:ea typeface="Verdana"/>
                <a:cs typeface="Verdana"/>
                <a:sym typeface="Verdana"/>
              </a:rPr>
              <a:t>X-axis - independent variable</a:t>
            </a:r>
            <a:endParaRPr sz="2400">
              <a:solidFill>
                <a:schemeClr val="dk1"/>
              </a:solidFill>
              <a:latin typeface="Verdana"/>
              <a:ea typeface="Verdana"/>
              <a:cs typeface="Verdana"/>
              <a:sym typeface="Verdana"/>
            </a:endParaRPr>
          </a:p>
          <a:p>
            <a:pPr marL="914400" lvl="1" indent="-381000" algn="l" rtl="0">
              <a:spcBef>
                <a:spcPts val="0"/>
              </a:spcBef>
              <a:spcAft>
                <a:spcPts val="0"/>
              </a:spcAft>
              <a:buClr>
                <a:schemeClr val="dk1"/>
              </a:buClr>
              <a:buSzPts val="2400"/>
              <a:buFont typeface="Verdana"/>
              <a:buChar char="○"/>
            </a:pPr>
            <a:r>
              <a:rPr lang="en" sz="2400">
                <a:solidFill>
                  <a:schemeClr val="dk1"/>
                </a:solidFill>
                <a:latin typeface="Verdana"/>
                <a:ea typeface="Verdana"/>
                <a:cs typeface="Verdana"/>
                <a:sym typeface="Verdana"/>
              </a:rPr>
              <a:t>Y-axis - dependent variable</a:t>
            </a:r>
            <a:endParaRPr sz="2400">
              <a:solidFill>
                <a:schemeClr val="dk1"/>
              </a:solidFill>
              <a:latin typeface="Verdana"/>
              <a:ea typeface="Verdana"/>
              <a:cs typeface="Verdana"/>
              <a:sym typeface="Verdana"/>
            </a:endParaRPr>
          </a:p>
          <a:p>
            <a:pPr marL="457200" lvl="0" indent="-381000" algn="l" rtl="0">
              <a:spcBef>
                <a:spcPts val="0"/>
              </a:spcBef>
              <a:spcAft>
                <a:spcPts val="0"/>
              </a:spcAft>
              <a:buClr>
                <a:schemeClr val="dk1"/>
              </a:buClr>
              <a:buSzPts val="2400"/>
              <a:buFont typeface="Verdana"/>
              <a:buChar char="●"/>
            </a:pPr>
            <a:r>
              <a:rPr lang="en" sz="2400">
                <a:solidFill>
                  <a:schemeClr val="dk1"/>
                </a:solidFill>
                <a:latin typeface="Verdana"/>
                <a:ea typeface="Verdana"/>
                <a:cs typeface="Verdana"/>
                <a:sym typeface="Verdana"/>
              </a:rPr>
              <a:t>Scatter plot</a:t>
            </a:r>
            <a:endParaRPr sz="2400">
              <a:solidFill>
                <a:schemeClr val="dk1"/>
              </a:solidFill>
              <a:latin typeface="Verdana"/>
              <a:ea typeface="Verdana"/>
              <a:cs typeface="Verdana"/>
              <a:sym typeface="Verdana"/>
            </a:endParaRPr>
          </a:p>
          <a:p>
            <a:pPr marL="914400" lvl="1" indent="-381000" algn="l" rtl="0">
              <a:spcBef>
                <a:spcPts val="0"/>
              </a:spcBef>
              <a:spcAft>
                <a:spcPts val="0"/>
              </a:spcAft>
              <a:buClr>
                <a:schemeClr val="dk1"/>
              </a:buClr>
              <a:buSzPts val="2400"/>
              <a:buFont typeface="Verdana"/>
              <a:buChar char="○"/>
            </a:pPr>
            <a:r>
              <a:rPr lang="en" sz="2400">
                <a:solidFill>
                  <a:schemeClr val="dk1"/>
                </a:solidFill>
                <a:latin typeface="Verdana"/>
                <a:ea typeface="Verdana"/>
                <a:cs typeface="Verdana"/>
                <a:sym typeface="Verdana"/>
              </a:rPr>
              <a:t>Determine the relationship or trend using the “best fit”</a:t>
            </a:r>
            <a:endParaRPr sz="2400">
              <a:solidFill>
                <a:schemeClr val="dk1"/>
              </a:solidFill>
              <a:latin typeface="Verdana"/>
              <a:ea typeface="Verdana"/>
              <a:cs typeface="Verdana"/>
              <a:sym typeface="Verdana"/>
            </a:endParaRPr>
          </a:p>
          <a:p>
            <a:pPr marL="1371600" lvl="2" indent="-381000" algn="l" rtl="0">
              <a:spcBef>
                <a:spcPts val="0"/>
              </a:spcBef>
              <a:spcAft>
                <a:spcPts val="0"/>
              </a:spcAft>
              <a:buClr>
                <a:schemeClr val="dk1"/>
              </a:buClr>
              <a:buSzPts val="2400"/>
              <a:buFont typeface="Verdana"/>
              <a:buChar char="■"/>
            </a:pPr>
            <a:r>
              <a:rPr lang="en" sz="2400">
                <a:solidFill>
                  <a:schemeClr val="dk1"/>
                </a:solidFill>
                <a:latin typeface="Verdana"/>
                <a:ea typeface="Verdana"/>
                <a:cs typeface="Verdana"/>
                <a:sym typeface="Verdana"/>
              </a:rPr>
              <a:t>Curve or line</a:t>
            </a:r>
            <a:endParaRPr sz="2400">
              <a:solidFill>
                <a:schemeClr val="dk1"/>
              </a:solidFill>
              <a:latin typeface="Verdana"/>
              <a:ea typeface="Verdana"/>
              <a:cs typeface="Verdana"/>
              <a:sym typeface="Verdana"/>
            </a:endParaRPr>
          </a:p>
          <a:p>
            <a:pPr marL="1371600" lvl="2" indent="-381000" algn="l" rtl="0">
              <a:spcBef>
                <a:spcPts val="0"/>
              </a:spcBef>
              <a:spcAft>
                <a:spcPts val="0"/>
              </a:spcAft>
              <a:buClr>
                <a:schemeClr val="dk1"/>
              </a:buClr>
              <a:buSzPts val="2400"/>
              <a:buFont typeface="Verdana"/>
              <a:buChar char="■"/>
            </a:pPr>
            <a:r>
              <a:rPr lang="en" sz="2400">
                <a:solidFill>
                  <a:schemeClr val="dk1"/>
                </a:solidFill>
                <a:latin typeface="Verdana"/>
                <a:ea typeface="Verdana"/>
                <a:cs typeface="Verdana"/>
                <a:sym typeface="Verdana"/>
              </a:rPr>
              <a:t>Do not “connect the dots”</a:t>
            </a:r>
            <a:endParaRPr sz="2400">
              <a:solidFill>
                <a:schemeClr val="dk1"/>
              </a:solidFill>
              <a:latin typeface="Verdana"/>
              <a:ea typeface="Verdana"/>
              <a:cs typeface="Verdana"/>
              <a:sym typeface="Verdana"/>
            </a:endParaRPr>
          </a:p>
          <a:p>
            <a:pPr marL="457200" lvl="0" indent="-381000" algn="l" rtl="0">
              <a:spcBef>
                <a:spcPts val="0"/>
              </a:spcBef>
              <a:spcAft>
                <a:spcPts val="0"/>
              </a:spcAft>
              <a:buClr>
                <a:schemeClr val="dk1"/>
              </a:buClr>
              <a:buSzPts val="2400"/>
              <a:buFont typeface="Verdana"/>
              <a:buChar char="●"/>
            </a:pPr>
            <a:r>
              <a:rPr lang="en" sz="2400">
                <a:solidFill>
                  <a:schemeClr val="dk1"/>
                </a:solidFill>
                <a:latin typeface="Verdana"/>
                <a:ea typeface="Verdana"/>
                <a:cs typeface="Verdana"/>
                <a:sym typeface="Verdana"/>
              </a:rPr>
              <a:t>Relationship between variables?</a:t>
            </a:r>
            <a:endParaRPr sz="2400">
              <a:solidFill>
                <a:schemeClr val="dk1"/>
              </a:solidFill>
              <a:latin typeface="Verdana"/>
              <a:ea typeface="Verdana"/>
              <a:cs typeface="Verdana"/>
              <a:sym typeface="Verdana"/>
            </a:endParaRPr>
          </a:p>
          <a:p>
            <a:pPr marL="457200" lvl="0" indent="-381000" algn="l" rtl="0">
              <a:spcBef>
                <a:spcPts val="0"/>
              </a:spcBef>
              <a:spcAft>
                <a:spcPts val="0"/>
              </a:spcAft>
              <a:buClr>
                <a:schemeClr val="dk1"/>
              </a:buClr>
              <a:buSzPts val="2400"/>
              <a:buFont typeface="Verdana"/>
              <a:buChar char="●"/>
            </a:pPr>
            <a:r>
              <a:rPr lang="en" sz="2400">
                <a:solidFill>
                  <a:schemeClr val="dk1"/>
                </a:solidFill>
                <a:latin typeface="Verdana"/>
                <a:ea typeface="Verdana"/>
                <a:cs typeface="Verdana"/>
                <a:sym typeface="Verdana"/>
              </a:rPr>
              <a:t>Was there a “threshold” in the relationship?</a:t>
            </a:r>
            <a:endParaRPr sz="2400">
              <a:solidFill>
                <a:srgbClr val="000000"/>
              </a:solidFill>
              <a:latin typeface="Verdana"/>
              <a:ea typeface="Verdana"/>
              <a:cs typeface="Verdana"/>
              <a:sym typeface="Verdana"/>
            </a:endParaRPr>
          </a:p>
        </p:txBody>
      </p:sp>
      <p:sp>
        <p:nvSpPr>
          <p:cNvPr id="184" name="Google Shape;184;p24"/>
          <p:cNvSpPr/>
          <p:nvPr/>
        </p:nvSpPr>
        <p:spPr>
          <a:xfrm>
            <a:off x="100525" y="780825"/>
            <a:ext cx="2823600" cy="70200"/>
          </a:xfrm>
          <a:prstGeom prst="rect">
            <a:avLst/>
          </a:prstGeom>
          <a:solidFill>
            <a:srgbClr val="93C47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4"/>
          <p:cNvSpPr/>
          <p:nvPr/>
        </p:nvSpPr>
        <p:spPr>
          <a:xfrm>
            <a:off x="100525" y="592500"/>
            <a:ext cx="4320900" cy="70200"/>
          </a:xfrm>
          <a:prstGeom prst="rect">
            <a:avLst/>
          </a:prstGeom>
          <a:solidFill>
            <a:srgbClr val="E6913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89"/>
        <p:cNvGrpSpPr/>
        <p:nvPr/>
      </p:nvGrpSpPr>
      <p:grpSpPr>
        <a:xfrm>
          <a:off x="0" y="0"/>
          <a:ext cx="0" cy="0"/>
          <a:chOff x="0" y="0"/>
          <a:chExt cx="0" cy="0"/>
        </a:xfrm>
      </p:grpSpPr>
      <p:sp>
        <p:nvSpPr>
          <p:cNvPr id="190" name="Google Shape;190;p25"/>
          <p:cNvSpPr txBox="1">
            <a:spLocks noGrp="1"/>
          </p:cNvSpPr>
          <p:nvPr>
            <p:ph type="body" idx="1"/>
          </p:nvPr>
        </p:nvSpPr>
        <p:spPr>
          <a:xfrm>
            <a:off x="311700" y="851025"/>
            <a:ext cx="8520600" cy="4147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Font typeface="Verdana"/>
              <a:buChar char="●"/>
            </a:pPr>
            <a:r>
              <a:rPr lang="en" sz="2400">
                <a:solidFill>
                  <a:schemeClr val="dk1"/>
                </a:solidFill>
                <a:latin typeface="Verdana"/>
                <a:ea typeface="Verdana"/>
                <a:cs typeface="Verdana"/>
                <a:sym typeface="Verdana"/>
              </a:rPr>
              <a:t>Relationship between variables?</a:t>
            </a:r>
            <a:endParaRPr sz="2400">
              <a:solidFill>
                <a:schemeClr val="dk1"/>
              </a:solidFill>
              <a:latin typeface="Verdana"/>
              <a:ea typeface="Verdana"/>
              <a:cs typeface="Verdana"/>
              <a:sym typeface="Verdana"/>
            </a:endParaRPr>
          </a:p>
          <a:p>
            <a:pPr marL="914400" lvl="1" indent="-381000" algn="l" rtl="0">
              <a:spcBef>
                <a:spcPts val="0"/>
              </a:spcBef>
              <a:spcAft>
                <a:spcPts val="0"/>
              </a:spcAft>
              <a:buClr>
                <a:schemeClr val="dk1"/>
              </a:buClr>
              <a:buSzPts val="2400"/>
              <a:buFont typeface="Verdana"/>
              <a:buChar char="○"/>
            </a:pPr>
            <a:r>
              <a:rPr lang="en" sz="2400" b="1">
                <a:solidFill>
                  <a:schemeClr val="dk1"/>
                </a:solidFill>
                <a:latin typeface="Verdana"/>
                <a:ea typeface="Verdana"/>
                <a:cs typeface="Verdana"/>
                <a:sym typeface="Verdana"/>
              </a:rPr>
              <a:t>Positive correlation</a:t>
            </a:r>
            <a:r>
              <a:rPr lang="en" sz="2400">
                <a:solidFill>
                  <a:schemeClr val="dk1"/>
                </a:solidFill>
                <a:latin typeface="Verdana"/>
                <a:ea typeface="Verdana"/>
                <a:cs typeface="Verdana"/>
                <a:sym typeface="Verdana"/>
              </a:rPr>
              <a:t> - as one variable increases so does the other.</a:t>
            </a:r>
            <a:endParaRPr sz="2400">
              <a:solidFill>
                <a:schemeClr val="dk1"/>
              </a:solidFill>
              <a:latin typeface="Verdana"/>
              <a:ea typeface="Verdana"/>
              <a:cs typeface="Verdana"/>
              <a:sym typeface="Verdana"/>
            </a:endParaRPr>
          </a:p>
          <a:p>
            <a:pPr marL="914400" lvl="1" indent="-381000" algn="l" rtl="0">
              <a:spcBef>
                <a:spcPts val="0"/>
              </a:spcBef>
              <a:spcAft>
                <a:spcPts val="0"/>
              </a:spcAft>
              <a:buClr>
                <a:schemeClr val="dk1"/>
              </a:buClr>
              <a:buSzPts val="2400"/>
              <a:buFont typeface="Verdana"/>
              <a:buChar char="○"/>
            </a:pPr>
            <a:r>
              <a:rPr lang="en" sz="2400" b="1">
                <a:solidFill>
                  <a:schemeClr val="dk1"/>
                </a:solidFill>
                <a:latin typeface="Verdana"/>
                <a:ea typeface="Verdana"/>
                <a:cs typeface="Verdana"/>
                <a:sym typeface="Verdana"/>
              </a:rPr>
              <a:t>Negative correlation</a:t>
            </a:r>
            <a:r>
              <a:rPr lang="en" sz="2400">
                <a:solidFill>
                  <a:schemeClr val="dk1"/>
                </a:solidFill>
                <a:latin typeface="Verdana"/>
                <a:ea typeface="Verdana"/>
                <a:cs typeface="Verdana"/>
                <a:sym typeface="Verdana"/>
              </a:rPr>
              <a:t> - as one variable increases, the other decreases.</a:t>
            </a:r>
            <a:endParaRPr sz="2400">
              <a:solidFill>
                <a:schemeClr val="dk1"/>
              </a:solidFill>
              <a:latin typeface="Verdana"/>
              <a:ea typeface="Verdana"/>
              <a:cs typeface="Verdana"/>
              <a:sym typeface="Verdana"/>
            </a:endParaRPr>
          </a:p>
          <a:p>
            <a:pPr marL="914400" lvl="1" indent="-381000" algn="l" rtl="0">
              <a:spcBef>
                <a:spcPts val="0"/>
              </a:spcBef>
              <a:spcAft>
                <a:spcPts val="0"/>
              </a:spcAft>
              <a:buClr>
                <a:schemeClr val="dk1"/>
              </a:buClr>
              <a:buSzPts val="2400"/>
              <a:buFont typeface="Verdana"/>
              <a:buChar char="○"/>
            </a:pPr>
            <a:r>
              <a:rPr lang="en" sz="2400" b="1">
                <a:solidFill>
                  <a:schemeClr val="dk1"/>
                </a:solidFill>
                <a:latin typeface="Verdana"/>
                <a:ea typeface="Verdana"/>
                <a:cs typeface="Verdana"/>
                <a:sym typeface="Verdana"/>
              </a:rPr>
              <a:t>No correlation</a:t>
            </a:r>
            <a:r>
              <a:rPr lang="en" sz="2400">
                <a:solidFill>
                  <a:schemeClr val="dk1"/>
                </a:solidFill>
                <a:latin typeface="Verdana"/>
                <a:ea typeface="Verdana"/>
                <a:cs typeface="Verdana"/>
                <a:sym typeface="Verdana"/>
              </a:rPr>
              <a:t> - there is no apparent relationship between the variables.</a:t>
            </a:r>
            <a:endParaRPr sz="2400">
              <a:solidFill>
                <a:schemeClr val="dk1"/>
              </a:solidFill>
              <a:latin typeface="Verdana"/>
              <a:ea typeface="Verdana"/>
              <a:cs typeface="Verdana"/>
              <a:sym typeface="Verdana"/>
            </a:endParaRPr>
          </a:p>
          <a:p>
            <a:pPr marL="457200" lvl="0" indent="-381000" algn="l" rtl="0">
              <a:spcBef>
                <a:spcPts val="0"/>
              </a:spcBef>
              <a:spcAft>
                <a:spcPts val="0"/>
              </a:spcAft>
              <a:buClr>
                <a:schemeClr val="dk1"/>
              </a:buClr>
              <a:buSzPts val="2400"/>
              <a:buFont typeface="Verdana"/>
              <a:buChar char="●"/>
            </a:pPr>
            <a:r>
              <a:rPr lang="en" sz="2400">
                <a:solidFill>
                  <a:schemeClr val="dk1"/>
                </a:solidFill>
                <a:latin typeface="Verdana"/>
                <a:ea typeface="Verdana"/>
                <a:cs typeface="Verdana"/>
                <a:sym typeface="Verdana"/>
              </a:rPr>
              <a:t>Was there a “threshold” in the relationship?</a:t>
            </a:r>
            <a:endParaRPr sz="2400">
              <a:solidFill>
                <a:schemeClr val="dk1"/>
              </a:solidFill>
              <a:latin typeface="Verdana"/>
              <a:ea typeface="Verdana"/>
              <a:cs typeface="Verdana"/>
              <a:sym typeface="Verdana"/>
            </a:endParaRPr>
          </a:p>
          <a:p>
            <a:pPr marL="0" lvl="0" indent="0" algn="l" rtl="0">
              <a:lnSpc>
                <a:spcPct val="100000"/>
              </a:lnSpc>
              <a:spcBef>
                <a:spcPts val="1600"/>
              </a:spcBef>
              <a:spcAft>
                <a:spcPts val="0"/>
              </a:spcAft>
              <a:buNone/>
            </a:pPr>
            <a:endParaRPr sz="2400">
              <a:solidFill>
                <a:srgbClr val="000000"/>
              </a:solidFill>
              <a:latin typeface="Verdana"/>
              <a:ea typeface="Verdana"/>
              <a:cs typeface="Verdana"/>
              <a:sym typeface="Verdana"/>
            </a:endParaRPr>
          </a:p>
        </p:txBody>
      </p:sp>
      <p:pic>
        <p:nvPicPr>
          <p:cNvPr id="191" name="Google Shape;191;p25" title="Chart"/>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183175" y="1425850"/>
            <a:ext cx="5649126" cy="3493024"/>
          </a:xfrm>
          <a:prstGeom prst="rect">
            <a:avLst/>
          </a:prstGeom>
          <a:noFill/>
          <a:ln w="19050" cap="flat" cmpd="sng">
            <a:solidFill>
              <a:srgbClr val="595959"/>
            </a:solidFill>
            <a:prstDash val="solid"/>
            <a:round/>
            <a:headEnd type="none" w="sm" len="sm"/>
            <a:tailEnd type="none" w="sm" len="sm"/>
          </a:ln>
          <a:effectLst>
            <a:outerShdw blurRad="57150" dist="19050" dir="5400000" algn="bl" rotWithShape="0">
              <a:srgbClr val="000000">
                <a:alpha val="50000"/>
              </a:srgbClr>
            </a:outerShdw>
          </a:effectLst>
        </p:spPr>
      </p:pic>
      <p:pic>
        <p:nvPicPr>
          <p:cNvPr id="192" name="Google Shape;192;p2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133700" y="0"/>
            <a:ext cx="2010298" cy="1054449"/>
          </a:xfrm>
          <a:prstGeom prst="rect">
            <a:avLst/>
          </a:prstGeom>
          <a:noFill/>
          <a:ln>
            <a:noFill/>
          </a:ln>
        </p:spPr>
      </p:pic>
      <p:sp>
        <p:nvSpPr>
          <p:cNvPr id="193" name="Google Shape;193;p25"/>
          <p:cNvSpPr txBox="1">
            <a:spLocks noGrp="1"/>
          </p:cNvSpPr>
          <p:nvPr>
            <p:ph type="title"/>
          </p:nvPr>
        </p:nvSpPr>
        <p:spPr>
          <a:xfrm>
            <a:off x="100525" y="0"/>
            <a:ext cx="6986100" cy="51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666666"/>
                </a:solidFill>
                <a:latin typeface="Verdana"/>
                <a:ea typeface="Verdana"/>
                <a:cs typeface="Verdana"/>
                <a:sym typeface="Verdana"/>
              </a:rPr>
              <a:t>Experimental Results/Data Analysis</a:t>
            </a:r>
            <a:endParaRPr sz="3000">
              <a:solidFill>
                <a:srgbClr val="666666"/>
              </a:solidFill>
              <a:latin typeface="Verdana"/>
              <a:ea typeface="Verdana"/>
              <a:cs typeface="Verdana"/>
              <a:sym typeface="Verdana"/>
            </a:endParaRPr>
          </a:p>
        </p:txBody>
      </p:sp>
      <p:sp>
        <p:nvSpPr>
          <p:cNvPr id="194" name="Google Shape;194;p25"/>
          <p:cNvSpPr/>
          <p:nvPr/>
        </p:nvSpPr>
        <p:spPr>
          <a:xfrm>
            <a:off x="100525" y="780825"/>
            <a:ext cx="2823600" cy="70200"/>
          </a:xfrm>
          <a:prstGeom prst="rect">
            <a:avLst/>
          </a:prstGeom>
          <a:solidFill>
            <a:srgbClr val="93C47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5" name="Google Shape;195;p25" title="Chart"/>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183175" y="1425838"/>
            <a:ext cx="5649126" cy="3493045"/>
          </a:xfrm>
          <a:prstGeom prst="rect">
            <a:avLst/>
          </a:prstGeom>
          <a:no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sp>
        <p:nvSpPr>
          <p:cNvPr id="196" name="Google Shape;196;p25"/>
          <p:cNvSpPr/>
          <p:nvPr/>
        </p:nvSpPr>
        <p:spPr>
          <a:xfrm>
            <a:off x="100525" y="592500"/>
            <a:ext cx="4320900" cy="70200"/>
          </a:xfrm>
          <a:prstGeom prst="rect">
            <a:avLst/>
          </a:prstGeom>
          <a:solidFill>
            <a:srgbClr val="E6913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7" name="Google Shape;197;p25" title="Chart"/>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3183178" y="1425841"/>
            <a:ext cx="5649126" cy="3493034"/>
          </a:xfrm>
          <a:prstGeom prst="rect">
            <a:avLst/>
          </a:prstGeom>
          <a:no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fade">
                                      <p:cBhvr>
                                        <p:cTn id="7" dur="1000"/>
                                        <p:tgtEl>
                                          <p:spTgt spid="1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5"/>
                                        </p:tgtEl>
                                        <p:attrNameLst>
                                          <p:attrName>style.visibility</p:attrName>
                                        </p:attrNameLst>
                                      </p:cBhvr>
                                      <p:to>
                                        <p:strVal val="visible"/>
                                      </p:to>
                                    </p:set>
                                    <p:animEffect transition="in" filter="fade">
                                      <p:cBhvr>
                                        <p:cTn id="12" dur="1000"/>
                                        <p:tgtEl>
                                          <p:spTgt spid="1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7"/>
                                        </p:tgtEl>
                                        <p:attrNameLst>
                                          <p:attrName>style.visibility</p:attrName>
                                        </p:attrNameLst>
                                      </p:cBhvr>
                                      <p:to>
                                        <p:strVal val="visible"/>
                                      </p:to>
                                    </p:set>
                                    <p:animEffect transition="in" filter="fade">
                                      <p:cBhvr>
                                        <p:cTn id="17" dur="1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01"/>
        <p:cNvGrpSpPr/>
        <p:nvPr/>
      </p:nvGrpSpPr>
      <p:grpSpPr>
        <a:xfrm>
          <a:off x="0" y="0"/>
          <a:ext cx="0" cy="0"/>
          <a:chOff x="0" y="0"/>
          <a:chExt cx="0" cy="0"/>
        </a:xfrm>
      </p:grpSpPr>
      <p:pic>
        <p:nvPicPr>
          <p:cNvPr id="202" name="Google Shape;202;p2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133700" y="0"/>
            <a:ext cx="2010298" cy="1054449"/>
          </a:xfrm>
          <a:prstGeom prst="rect">
            <a:avLst/>
          </a:prstGeom>
          <a:noFill/>
          <a:ln>
            <a:noFill/>
          </a:ln>
        </p:spPr>
      </p:pic>
      <p:sp>
        <p:nvSpPr>
          <p:cNvPr id="203" name="Google Shape;203;p26"/>
          <p:cNvSpPr txBox="1">
            <a:spLocks noGrp="1"/>
          </p:cNvSpPr>
          <p:nvPr>
            <p:ph type="title"/>
          </p:nvPr>
        </p:nvSpPr>
        <p:spPr>
          <a:xfrm>
            <a:off x="100525" y="0"/>
            <a:ext cx="5707200" cy="51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666666"/>
                </a:solidFill>
                <a:latin typeface="Verdana"/>
                <a:ea typeface="Verdana"/>
                <a:cs typeface="Verdana"/>
                <a:sym typeface="Verdana"/>
              </a:rPr>
              <a:t>Experimental Conclusion(s)</a:t>
            </a:r>
            <a:endParaRPr sz="3000">
              <a:solidFill>
                <a:srgbClr val="666666"/>
              </a:solidFill>
              <a:latin typeface="Verdana"/>
              <a:ea typeface="Verdana"/>
              <a:cs typeface="Verdana"/>
              <a:sym typeface="Verdana"/>
            </a:endParaRPr>
          </a:p>
        </p:txBody>
      </p:sp>
      <p:sp>
        <p:nvSpPr>
          <p:cNvPr id="204" name="Google Shape;204;p26"/>
          <p:cNvSpPr txBox="1">
            <a:spLocks noGrp="1"/>
          </p:cNvSpPr>
          <p:nvPr>
            <p:ph type="body" idx="1"/>
          </p:nvPr>
        </p:nvSpPr>
        <p:spPr>
          <a:xfrm>
            <a:off x="311700" y="851025"/>
            <a:ext cx="8520600" cy="41472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Clr>
                <a:schemeClr val="dk1"/>
              </a:buClr>
              <a:buSzPts val="3000"/>
              <a:buFont typeface="Verdana"/>
              <a:buChar char="●"/>
            </a:pPr>
            <a:r>
              <a:rPr lang="en" sz="3000">
                <a:solidFill>
                  <a:schemeClr val="dk1"/>
                </a:solidFill>
                <a:latin typeface="Verdana"/>
                <a:ea typeface="Verdana"/>
                <a:cs typeface="Verdana"/>
                <a:sym typeface="Verdana"/>
              </a:rPr>
              <a:t>Did your results support or disprove the hypothesis/hypotheses? (CER format)</a:t>
            </a:r>
            <a:endParaRPr sz="3000">
              <a:solidFill>
                <a:schemeClr val="dk1"/>
              </a:solidFill>
              <a:latin typeface="Verdana"/>
              <a:ea typeface="Verdana"/>
              <a:cs typeface="Verdana"/>
              <a:sym typeface="Verdana"/>
            </a:endParaRPr>
          </a:p>
          <a:p>
            <a:pPr marL="457200" lvl="0" indent="-419100" algn="l" rtl="0">
              <a:spcBef>
                <a:spcPts val="0"/>
              </a:spcBef>
              <a:spcAft>
                <a:spcPts val="0"/>
              </a:spcAft>
              <a:buClr>
                <a:schemeClr val="dk1"/>
              </a:buClr>
              <a:buSzPts val="3000"/>
              <a:buFont typeface="Verdana"/>
              <a:buChar char="●"/>
            </a:pPr>
            <a:r>
              <a:rPr lang="en" sz="3000" b="1">
                <a:solidFill>
                  <a:schemeClr val="dk1"/>
                </a:solidFill>
                <a:latin typeface="Verdana"/>
                <a:ea typeface="Verdana"/>
                <a:cs typeface="Verdana"/>
                <a:sym typeface="Verdana"/>
              </a:rPr>
              <a:t>C</a:t>
            </a:r>
            <a:r>
              <a:rPr lang="en" sz="3000">
                <a:solidFill>
                  <a:schemeClr val="dk1"/>
                </a:solidFill>
                <a:latin typeface="Verdana"/>
                <a:ea typeface="Verdana"/>
                <a:cs typeface="Verdana"/>
                <a:sym typeface="Verdana"/>
              </a:rPr>
              <a:t>onclusion or </a:t>
            </a:r>
            <a:r>
              <a:rPr lang="en" sz="3000" b="1">
                <a:solidFill>
                  <a:schemeClr val="dk1"/>
                </a:solidFill>
                <a:latin typeface="Verdana"/>
                <a:ea typeface="Verdana"/>
                <a:cs typeface="Verdana"/>
                <a:sym typeface="Verdana"/>
              </a:rPr>
              <a:t>C</a:t>
            </a:r>
            <a:r>
              <a:rPr lang="en" sz="3000">
                <a:solidFill>
                  <a:schemeClr val="dk1"/>
                </a:solidFill>
                <a:latin typeface="Verdana"/>
                <a:ea typeface="Verdana"/>
                <a:cs typeface="Verdana"/>
                <a:sym typeface="Verdana"/>
              </a:rPr>
              <a:t>laim</a:t>
            </a:r>
            <a:endParaRPr sz="3000">
              <a:solidFill>
                <a:schemeClr val="dk1"/>
              </a:solidFill>
              <a:latin typeface="Verdana"/>
              <a:ea typeface="Verdana"/>
              <a:cs typeface="Verdana"/>
              <a:sym typeface="Verdana"/>
            </a:endParaRPr>
          </a:p>
          <a:p>
            <a:pPr marL="457200" lvl="0" indent="-419100" algn="l" rtl="0">
              <a:spcBef>
                <a:spcPts val="0"/>
              </a:spcBef>
              <a:spcAft>
                <a:spcPts val="0"/>
              </a:spcAft>
              <a:buClr>
                <a:schemeClr val="dk1"/>
              </a:buClr>
              <a:buSzPts val="3000"/>
              <a:buFont typeface="Verdana"/>
              <a:buChar char="●"/>
            </a:pPr>
            <a:r>
              <a:rPr lang="en" sz="3000" b="1">
                <a:solidFill>
                  <a:schemeClr val="dk1"/>
                </a:solidFill>
                <a:latin typeface="Verdana"/>
                <a:ea typeface="Verdana"/>
                <a:cs typeface="Verdana"/>
                <a:sym typeface="Verdana"/>
              </a:rPr>
              <a:t>E</a:t>
            </a:r>
            <a:r>
              <a:rPr lang="en" sz="3000">
                <a:solidFill>
                  <a:schemeClr val="dk1"/>
                </a:solidFill>
                <a:latin typeface="Verdana"/>
                <a:ea typeface="Verdana"/>
                <a:cs typeface="Verdana"/>
                <a:sym typeface="Verdana"/>
              </a:rPr>
              <a:t>vidence</a:t>
            </a:r>
            <a:endParaRPr sz="3000">
              <a:solidFill>
                <a:schemeClr val="dk1"/>
              </a:solidFill>
              <a:latin typeface="Verdana"/>
              <a:ea typeface="Verdana"/>
              <a:cs typeface="Verdana"/>
              <a:sym typeface="Verdana"/>
            </a:endParaRPr>
          </a:p>
          <a:p>
            <a:pPr marL="457200" lvl="0" indent="-419100" algn="l" rtl="0">
              <a:spcBef>
                <a:spcPts val="0"/>
              </a:spcBef>
              <a:spcAft>
                <a:spcPts val="0"/>
              </a:spcAft>
              <a:buClr>
                <a:schemeClr val="dk1"/>
              </a:buClr>
              <a:buSzPts val="3000"/>
              <a:buFont typeface="Verdana"/>
              <a:buChar char="●"/>
            </a:pPr>
            <a:r>
              <a:rPr lang="en" sz="3000" b="1">
                <a:solidFill>
                  <a:schemeClr val="dk1"/>
                </a:solidFill>
                <a:latin typeface="Verdana"/>
                <a:ea typeface="Verdana"/>
                <a:cs typeface="Verdana"/>
                <a:sym typeface="Verdana"/>
              </a:rPr>
              <a:t>R</a:t>
            </a:r>
            <a:r>
              <a:rPr lang="en" sz="3000">
                <a:solidFill>
                  <a:schemeClr val="dk1"/>
                </a:solidFill>
                <a:latin typeface="Verdana"/>
                <a:ea typeface="Verdana"/>
                <a:cs typeface="Verdana"/>
                <a:sym typeface="Verdana"/>
              </a:rPr>
              <a:t>easoning or </a:t>
            </a:r>
            <a:r>
              <a:rPr lang="en" sz="3000" b="1">
                <a:solidFill>
                  <a:schemeClr val="dk1"/>
                </a:solidFill>
                <a:latin typeface="Verdana"/>
                <a:ea typeface="Verdana"/>
                <a:cs typeface="Verdana"/>
                <a:sym typeface="Verdana"/>
              </a:rPr>
              <a:t>R</a:t>
            </a:r>
            <a:r>
              <a:rPr lang="en" sz="3000">
                <a:solidFill>
                  <a:schemeClr val="dk1"/>
                </a:solidFill>
                <a:latin typeface="Verdana"/>
                <a:ea typeface="Verdana"/>
                <a:cs typeface="Verdana"/>
                <a:sym typeface="Verdana"/>
              </a:rPr>
              <a:t>ationale</a:t>
            </a:r>
            <a:endParaRPr sz="3000">
              <a:solidFill>
                <a:srgbClr val="000000"/>
              </a:solidFill>
              <a:latin typeface="Verdana"/>
              <a:ea typeface="Verdana"/>
              <a:cs typeface="Verdana"/>
              <a:sym typeface="Verdana"/>
            </a:endParaRPr>
          </a:p>
        </p:txBody>
      </p:sp>
      <p:sp>
        <p:nvSpPr>
          <p:cNvPr id="205" name="Google Shape;205;p26"/>
          <p:cNvSpPr/>
          <p:nvPr/>
        </p:nvSpPr>
        <p:spPr>
          <a:xfrm>
            <a:off x="100525" y="780825"/>
            <a:ext cx="2823600" cy="70200"/>
          </a:xfrm>
          <a:prstGeom prst="rect">
            <a:avLst/>
          </a:prstGeom>
          <a:solidFill>
            <a:srgbClr val="93C47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6"/>
          <p:cNvSpPr/>
          <p:nvPr/>
        </p:nvSpPr>
        <p:spPr>
          <a:xfrm>
            <a:off x="100525" y="592500"/>
            <a:ext cx="4320900" cy="70200"/>
          </a:xfrm>
          <a:prstGeom prst="rect">
            <a:avLst/>
          </a:prstGeom>
          <a:solidFill>
            <a:srgbClr val="E6913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xEl>
                                              <p:pRg st="0" end="0"/>
                                            </p:txEl>
                                          </p:spTgt>
                                        </p:tgtEl>
                                        <p:attrNameLst>
                                          <p:attrName>style.visibility</p:attrName>
                                        </p:attrNameLst>
                                      </p:cBhvr>
                                      <p:to>
                                        <p:strVal val="visible"/>
                                      </p:to>
                                    </p:set>
                                    <p:animEffect transition="in" filter="fade">
                                      <p:cBhvr>
                                        <p:cTn id="7" dur="1000"/>
                                        <p:tgtEl>
                                          <p:spTgt spid="2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
                                            <p:txEl>
                                              <p:pRg st="1" end="1"/>
                                            </p:txEl>
                                          </p:spTgt>
                                        </p:tgtEl>
                                        <p:attrNameLst>
                                          <p:attrName>style.visibility</p:attrName>
                                        </p:attrNameLst>
                                      </p:cBhvr>
                                      <p:to>
                                        <p:strVal val="visible"/>
                                      </p:to>
                                    </p:set>
                                    <p:animEffect transition="in" filter="fade">
                                      <p:cBhvr>
                                        <p:cTn id="12" dur="1000"/>
                                        <p:tgtEl>
                                          <p:spTgt spid="2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
                                            <p:txEl>
                                              <p:pRg st="2" end="2"/>
                                            </p:txEl>
                                          </p:spTgt>
                                        </p:tgtEl>
                                        <p:attrNameLst>
                                          <p:attrName>style.visibility</p:attrName>
                                        </p:attrNameLst>
                                      </p:cBhvr>
                                      <p:to>
                                        <p:strVal val="visible"/>
                                      </p:to>
                                    </p:set>
                                    <p:animEffect transition="in" filter="fade">
                                      <p:cBhvr>
                                        <p:cTn id="17" dur="1000"/>
                                        <p:tgtEl>
                                          <p:spTgt spid="2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4">
                                            <p:txEl>
                                              <p:pRg st="3" end="3"/>
                                            </p:txEl>
                                          </p:spTgt>
                                        </p:tgtEl>
                                        <p:attrNameLst>
                                          <p:attrName>style.visibility</p:attrName>
                                        </p:attrNameLst>
                                      </p:cBhvr>
                                      <p:to>
                                        <p:strVal val="visible"/>
                                      </p:to>
                                    </p:set>
                                    <p:animEffect transition="in" filter="fade">
                                      <p:cBhvr>
                                        <p:cTn id="22" dur="1000"/>
                                        <p:tgtEl>
                                          <p:spTgt spid="20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10"/>
        <p:cNvGrpSpPr/>
        <p:nvPr/>
      </p:nvGrpSpPr>
      <p:grpSpPr>
        <a:xfrm>
          <a:off x="0" y="0"/>
          <a:ext cx="0" cy="0"/>
          <a:chOff x="0" y="0"/>
          <a:chExt cx="0" cy="0"/>
        </a:xfrm>
      </p:grpSpPr>
      <p:pic>
        <p:nvPicPr>
          <p:cNvPr id="211" name="Google Shape;211;p2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133700" y="0"/>
            <a:ext cx="2010298" cy="1054449"/>
          </a:xfrm>
          <a:prstGeom prst="rect">
            <a:avLst/>
          </a:prstGeom>
          <a:noFill/>
          <a:ln>
            <a:noFill/>
          </a:ln>
        </p:spPr>
      </p:pic>
      <p:sp>
        <p:nvSpPr>
          <p:cNvPr id="212" name="Google Shape;212;p27"/>
          <p:cNvSpPr txBox="1">
            <a:spLocks noGrp="1"/>
          </p:cNvSpPr>
          <p:nvPr>
            <p:ph type="title"/>
          </p:nvPr>
        </p:nvSpPr>
        <p:spPr>
          <a:xfrm>
            <a:off x="100525" y="0"/>
            <a:ext cx="5707200" cy="51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666666"/>
                </a:solidFill>
                <a:latin typeface="Verdana"/>
                <a:ea typeface="Verdana"/>
                <a:cs typeface="Verdana"/>
                <a:sym typeface="Verdana"/>
              </a:rPr>
              <a:t>Experimental Design</a:t>
            </a:r>
            <a:endParaRPr sz="3000">
              <a:solidFill>
                <a:srgbClr val="666666"/>
              </a:solidFill>
              <a:latin typeface="Verdana"/>
              <a:ea typeface="Verdana"/>
              <a:cs typeface="Verdana"/>
              <a:sym typeface="Verdana"/>
            </a:endParaRPr>
          </a:p>
        </p:txBody>
      </p:sp>
      <p:sp>
        <p:nvSpPr>
          <p:cNvPr id="213" name="Google Shape;213;p27"/>
          <p:cNvSpPr txBox="1">
            <a:spLocks noGrp="1"/>
          </p:cNvSpPr>
          <p:nvPr>
            <p:ph type="body" idx="1"/>
          </p:nvPr>
        </p:nvSpPr>
        <p:spPr>
          <a:xfrm>
            <a:off x="311700" y="851025"/>
            <a:ext cx="8520600" cy="41472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chemeClr val="dk1"/>
              </a:buClr>
              <a:buSzPts val="2200"/>
              <a:buFont typeface="Verdana"/>
              <a:buChar char="●"/>
            </a:pPr>
            <a:r>
              <a:rPr lang="en" sz="2200">
                <a:solidFill>
                  <a:schemeClr val="dk1"/>
                </a:solidFill>
                <a:latin typeface="Verdana"/>
                <a:ea typeface="Verdana"/>
                <a:cs typeface="Verdana"/>
                <a:sym typeface="Verdana"/>
              </a:rPr>
              <a:t>Make appropriate tables for recording data</a:t>
            </a:r>
            <a:endParaRPr sz="2200">
              <a:solidFill>
                <a:schemeClr val="dk1"/>
              </a:solidFill>
              <a:latin typeface="Verdana"/>
              <a:ea typeface="Verdana"/>
              <a:cs typeface="Verdana"/>
              <a:sym typeface="Verdana"/>
            </a:endParaRPr>
          </a:p>
          <a:p>
            <a:pPr marL="914400" lvl="1" indent="-368300" algn="l" rtl="0">
              <a:spcBef>
                <a:spcPts val="0"/>
              </a:spcBef>
              <a:spcAft>
                <a:spcPts val="0"/>
              </a:spcAft>
              <a:buClr>
                <a:schemeClr val="dk1"/>
              </a:buClr>
              <a:buSzPts val="2200"/>
              <a:buFont typeface="Verdana"/>
              <a:buChar char="○"/>
            </a:pPr>
            <a:r>
              <a:rPr lang="en" sz="2200">
                <a:solidFill>
                  <a:schemeClr val="dk1"/>
                </a:solidFill>
                <a:latin typeface="Verdana"/>
                <a:ea typeface="Verdana"/>
                <a:cs typeface="Verdana"/>
                <a:sym typeface="Verdana"/>
              </a:rPr>
              <a:t>Independent variable treatments</a:t>
            </a:r>
            <a:endParaRPr sz="2200">
              <a:solidFill>
                <a:schemeClr val="dk1"/>
              </a:solidFill>
              <a:latin typeface="Verdana"/>
              <a:ea typeface="Verdana"/>
              <a:cs typeface="Verdana"/>
              <a:sym typeface="Verdana"/>
            </a:endParaRPr>
          </a:p>
          <a:p>
            <a:pPr marL="914400" lvl="1" indent="-368300" algn="l" rtl="0">
              <a:spcBef>
                <a:spcPts val="0"/>
              </a:spcBef>
              <a:spcAft>
                <a:spcPts val="0"/>
              </a:spcAft>
              <a:buClr>
                <a:schemeClr val="dk1"/>
              </a:buClr>
              <a:buSzPts val="2200"/>
              <a:buFont typeface="Verdana"/>
              <a:buChar char="○"/>
            </a:pPr>
            <a:r>
              <a:rPr lang="en" sz="2200">
                <a:solidFill>
                  <a:schemeClr val="dk1"/>
                </a:solidFill>
                <a:latin typeface="Verdana"/>
                <a:ea typeface="Verdana"/>
                <a:cs typeface="Verdana"/>
                <a:sym typeface="Verdana"/>
              </a:rPr>
              <a:t>Dependent variable measurements</a:t>
            </a:r>
            <a:endParaRPr sz="2200">
              <a:solidFill>
                <a:schemeClr val="dk1"/>
              </a:solidFill>
              <a:latin typeface="Verdana"/>
              <a:ea typeface="Verdana"/>
              <a:cs typeface="Verdana"/>
              <a:sym typeface="Verdana"/>
            </a:endParaRPr>
          </a:p>
          <a:p>
            <a:pPr marL="457200" lvl="0" indent="-368300" algn="l" rtl="0">
              <a:spcBef>
                <a:spcPts val="0"/>
              </a:spcBef>
              <a:spcAft>
                <a:spcPts val="0"/>
              </a:spcAft>
              <a:buClr>
                <a:schemeClr val="dk1"/>
              </a:buClr>
              <a:buSzPts val="2200"/>
              <a:buFont typeface="Verdana"/>
              <a:buChar char="●"/>
            </a:pPr>
            <a:r>
              <a:rPr lang="en" sz="2200">
                <a:solidFill>
                  <a:schemeClr val="dk1"/>
                </a:solidFill>
                <a:latin typeface="Verdana"/>
                <a:ea typeface="Verdana"/>
                <a:cs typeface="Verdana"/>
                <a:sym typeface="Verdana"/>
              </a:rPr>
              <a:t>Each group must have teacher approval before beginning an experiment</a:t>
            </a:r>
            <a:endParaRPr sz="2200">
              <a:solidFill>
                <a:schemeClr val="dk1"/>
              </a:solidFill>
              <a:latin typeface="Verdana"/>
              <a:ea typeface="Verdana"/>
              <a:cs typeface="Verdana"/>
              <a:sym typeface="Verdana"/>
            </a:endParaRPr>
          </a:p>
          <a:p>
            <a:pPr marL="457200" lvl="0" indent="-368300" algn="l" rtl="0">
              <a:spcBef>
                <a:spcPts val="0"/>
              </a:spcBef>
              <a:spcAft>
                <a:spcPts val="0"/>
              </a:spcAft>
              <a:buClr>
                <a:schemeClr val="dk1"/>
              </a:buClr>
              <a:buSzPts val="2200"/>
              <a:buFont typeface="Verdana"/>
              <a:buChar char="●"/>
            </a:pPr>
            <a:r>
              <a:rPr lang="en" sz="2200">
                <a:solidFill>
                  <a:schemeClr val="dk1"/>
                </a:solidFill>
                <a:latin typeface="Verdana"/>
                <a:ea typeface="Verdana"/>
                <a:cs typeface="Verdana"/>
                <a:sym typeface="Verdana"/>
              </a:rPr>
              <a:t>Groups should conduct one test burn before doing the full experiment to test procedures (make necessary changes)</a:t>
            </a:r>
            <a:endParaRPr sz="2200">
              <a:solidFill>
                <a:schemeClr val="dk1"/>
              </a:solidFill>
              <a:latin typeface="Verdana"/>
              <a:ea typeface="Verdana"/>
              <a:cs typeface="Verdana"/>
              <a:sym typeface="Verdana"/>
            </a:endParaRPr>
          </a:p>
          <a:p>
            <a:pPr marL="457200" lvl="0" indent="-368300" algn="l" rtl="0">
              <a:spcBef>
                <a:spcPts val="0"/>
              </a:spcBef>
              <a:spcAft>
                <a:spcPts val="0"/>
              </a:spcAft>
              <a:buClr>
                <a:schemeClr val="dk1"/>
              </a:buClr>
              <a:buSzPts val="2200"/>
              <a:buFont typeface="Verdana"/>
              <a:buChar char="●"/>
            </a:pPr>
            <a:r>
              <a:rPr lang="en" sz="2200">
                <a:solidFill>
                  <a:schemeClr val="dk1"/>
                </a:solidFill>
                <a:latin typeface="Verdana"/>
                <a:ea typeface="Verdana"/>
                <a:cs typeface="Verdana"/>
                <a:sym typeface="Verdana"/>
              </a:rPr>
              <a:t>Monitor for the safety of your group and other groups</a:t>
            </a:r>
            <a:endParaRPr sz="2200">
              <a:solidFill>
                <a:schemeClr val="dk1"/>
              </a:solidFill>
              <a:latin typeface="Verdana"/>
              <a:ea typeface="Verdana"/>
              <a:cs typeface="Verdana"/>
              <a:sym typeface="Verdana"/>
            </a:endParaRPr>
          </a:p>
          <a:p>
            <a:pPr marL="457200" lvl="0" indent="-368300" algn="l" rtl="0">
              <a:spcBef>
                <a:spcPts val="0"/>
              </a:spcBef>
              <a:spcAft>
                <a:spcPts val="0"/>
              </a:spcAft>
              <a:buClr>
                <a:schemeClr val="dk1"/>
              </a:buClr>
              <a:buSzPts val="2200"/>
              <a:buFont typeface="Verdana"/>
              <a:buChar char="●"/>
            </a:pPr>
            <a:r>
              <a:rPr lang="en" sz="2200">
                <a:solidFill>
                  <a:schemeClr val="dk1"/>
                </a:solidFill>
                <a:latin typeface="Verdana"/>
                <a:ea typeface="Verdana"/>
                <a:cs typeface="Verdana"/>
                <a:sym typeface="Verdana"/>
              </a:rPr>
              <a:t>Report any safety concerns immediately!</a:t>
            </a:r>
            <a:endParaRPr sz="2200">
              <a:solidFill>
                <a:srgbClr val="000000"/>
              </a:solidFill>
              <a:latin typeface="Verdana"/>
              <a:ea typeface="Verdana"/>
              <a:cs typeface="Verdana"/>
              <a:sym typeface="Verdana"/>
            </a:endParaRPr>
          </a:p>
        </p:txBody>
      </p:sp>
      <p:sp>
        <p:nvSpPr>
          <p:cNvPr id="214" name="Google Shape;214;p27"/>
          <p:cNvSpPr/>
          <p:nvPr/>
        </p:nvSpPr>
        <p:spPr>
          <a:xfrm>
            <a:off x="100525" y="780825"/>
            <a:ext cx="2823600" cy="70200"/>
          </a:xfrm>
          <a:prstGeom prst="rect">
            <a:avLst/>
          </a:prstGeom>
          <a:solidFill>
            <a:srgbClr val="93C47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7"/>
          <p:cNvSpPr/>
          <p:nvPr/>
        </p:nvSpPr>
        <p:spPr>
          <a:xfrm>
            <a:off x="100525" y="592500"/>
            <a:ext cx="4320900" cy="70200"/>
          </a:xfrm>
          <a:prstGeom prst="rect">
            <a:avLst/>
          </a:prstGeom>
          <a:solidFill>
            <a:srgbClr val="E6913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19"/>
        <p:cNvGrpSpPr/>
        <p:nvPr/>
      </p:nvGrpSpPr>
      <p:grpSpPr>
        <a:xfrm>
          <a:off x="0" y="0"/>
          <a:ext cx="0" cy="0"/>
          <a:chOff x="0" y="0"/>
          <a:chExt cx="0" cy="0"/>
        </a:xfrm>
      </p:grpSpPr>
      <p:pic>
        <p:nvPicPr>
          <p:cNvPr id="220" name="Google Shape;220;p2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133700" y="0"/>
            <a:ext cx="2010298" cy="1054449"/>
          </a:xfrm>
          <a:prstGeom prst="rect">
            <a:avLst/>
          </a:prstGeom>
          <a:noFill/>
          <a:ln>
            <a:noFill/>
          </a:ln>
        </p:spPr>
      </p:pic>
      <p:sp>
        <p:nvSpPr>
          <p:cNvPr id="221" name="Google Shape;221;p28"/>
          <p:cNvSpPr txBox="1">
            <a:spLocks noGrp="1"/>
          </p:cNvSpPr>
          <p:nvPr>
            <p:ph type="title"/>
          </p:nvPr>
        </p:nvSpPr>
        <p:spPr>
          <a:xfrm>
            <a:off x="100525" y="0"/>
            <a:ext cx="5707200" cy="51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666666"/>
                </a:solidFill>
                <a:latin typeface="Verdana"/>
                <a:ea typeface="Verdana"/>
                <a:cs typeface="Verdana"/>
                <a:sym typeface="Verdana"/>
              </a:rPr>
              <a:t>Class Presentations</a:t>
            </a:r>
            <a:endParaRPr sz="3000">
              <a:solidFill>
                <a:srgbClr val="666666"/>
              </a:solidFill>
              <a:latin typeface="Verdana"/>
              <a:ea typeface="Verdana"/>
              <a:cs typeface="Verdana"/>
              <a:sym typeface="Verdana"/>
            </a:endParaRPr>
          </a:p>
        </p:txBody>
      </p:sp>
      <p:sp>
        <p:nvSpPr>
          <p:cNvPr id="222" name="Google Shape;222;p28"/>
          <p:cNvSpPr txBox="1">
            <a:spLocks noGrp="1"/>
          </p:cNvSpPr>
          <p:nvPr>
            <p:ph type="body" idx="1"/>
          </p:nvPr>
        </p:nvSpPr>
        <p:spPr>
          <a:xfrm>
            <a:off x="311700" y="851025"/>
            <a:ext cx="8520600" cy="41472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Clr>
                <a:schemeClr val="dk1"/>
              </a:buClr>
              <a:buSzPts val="3000"/>
              <a:buFont typeface="Verdana"/>
              <a:buChar char="●"/>
            </a:pPr>
            <a:r>
              <a:rPr lang="en" sz="3000">
                <a:solidFill>
                  <a:schemeClr val="dk1"/>
                </a:solidFill>
                <a:latin typeface="Verdana"/>
                <a:ea typeface="Verdana"/>
                <a:cs typeface="Verdana"/>
                <a:sym typeface="Verdana"/>
              </a:rPr>
              <a:t>As your classmates present, complete the “Presentation Table” by filling in each space with focused notes about each group’s experiment</a:t>
            </a:r>
            <a:endParaRPr sz="3000">
              <a:solidFill>
                <a:schemeClr val="dk1"/>
              </a:solidFill>
              <a:latin typeface="Verdana"/>
              <a:ea typeface="Verdana"/>
              <a:cs typeface="Verdana"/>
              <a:sym typeface="Verdana"/>
            </a:endParaRPr>
          </a:p>
          <a:p>
            <a:pPr marL="914400" lvl="1" indent="-419100" algn="l" rtl="0">
              <a:spcBef>
                <a:spcPts val="0"/>
              </a:spcBef>
              <a:spcAft>
                <a:spcPts val="0"/>
              </a:spcAft>
              <a:buClr>
                <a:schemeClr val="dk1"/>
              </a:buClr>
              <a:buSzPts val="3000"/>
              <a:buFont typeface="Verdana"/>
              <a:buChar char="○"/>
            </a:pPr>
            <a:r>
              <a:rPr lang="en" sz="3000">
                <a:solidFill>
                  <a:schemeClr val="dk1"/>
                </a:solidFill>
                <a:latin typeface="Verdana"/>
                <a:ea typeface="Verdana"/>
                <a:cs typeface="Verdana"/>
                <a:sym typeface="Verdana"/>
              </a:rPr>
              <a:t>Key words</a:t>
            </a:r>
            <a:endParaRPr sz="3000">
              <a:solidFill>
                <a:schemeClr val="dk1"/>
              </a:solidFill>
              <a:latin typeface="Verdana"/>
              <a:ea typeface="Verdana"/>
              <a:cs typeface="Verdana"/>
              <a:sym typeface="Verdana"/>
            </a:endParaRPr>
          </a:p>
          <a:p>
            <a:pPr marL="914400" lvl="1" indent="-419100" algn="l" rtl="0">
              <a:spcBef>
                <a:spcPts val="0"/>
              </a:spcBef>
              <a:spcAft>
                <a:spcPts val="0"/>
              </a:spcAft>
              <a:buClr>
                <a:schemeClr val="dk1"/>
              </a:buClr>
              <a:buSzPts val="3000"/>
              <a:buFont typeface="Verdana"/>
              <a:buChar char="○"/>
            </a:pPr>
            <a:r>
              <a:rPr lang="en" sz="3000">
                <a:solidFill>
                  <a:schemeClr val="dk1"/>
                </a:solidFill>
                <a:latin typeface="Verdana"/>
                <a:ea typeface="Verdana"/>
                <a:cs typeface="Verdana"/>
                <a:sym typeface="Verdana"/>
              </a:rPr>
              <a:t>Graphs</a:t>
            </a:r>
            <a:endParaRPr sz="3000">
              <a:solidFill>
                <a:schemeClr val="dk1"/>
              </a:solidFill>
              <a:latin typeface="Verdana"/>
              <a:ea typeface="Verdana"/>
              <a:cs typeface="Verdana"/>
              <a:sym typeface="Verdana"/>
            </a:endParaRPr>
          </a:p>
          <a:p>
            <a:pPr marL="914400" lvl="1" indent="-419100" algn="l" rtl="0">
              <a:spcBef>
                <a:spcPts val="0"/>
              </a:spcBef>
              <a:spcAft>
                <a:spcPts val="0"/>
              </a:spcAft>
              <a:buClr>
                <a:schemeClr val="dk1"/>
              </a:buClr>
              <a:buSzPts val="3000"/>
              <a:buFont typeface="Verdana"/>
              <a:buChar char="○"/>
            </a:pPr>
            <a:r>
              <a:rPr lang="en" sz="3000">
                <a:solidFill>
                  <a:schemeClr val="dk1"/>
                </a:solidFill>
                <a:latin typeface="Verdana"/>
                <a:ea typeface="Verdana"/>
                <a:cs typeface="Verdana"/>
                <a:sym typeface="Verdana"/>
              </a:rPr>
              <a:t>Diagrams</a:t>
            </a:r>
            <a:endParaRPr sz="2400">
              <a:solidFill>
                <a:srgbClr val="000000"/>
              </a:solidFill>
              <a:latin typeface="Verdana"/>
              <a:ea typeface="Verdana"/>
              <a:cs typeface="Verdana"/>
              <a:sym typeface="Verdana"/>
            </a:endParaRPr>
          </a:p>
        </p:txBody>
      </p:sp>
      <p:sp>
        <p:nvSpPr>
          <p:cNvPr id="223" name="Google Shape;223;p28"/>
          <p:cNvSpPr/>
          <p:nvPr/>
        </p:nvSpPr>
        <p:spPr>
          <a:xfrm>
            <a:off x="100525" y="780825"/>
            <a:ext cx="2823600" cy="70200"/>
          </a:xfrm>
          <a:prstGeom prst="rect">
            <a:avLst/>
          </a:prstGeom>
          <a:solidFill>
            <a:srgbClr val="93C47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8"/>
          <p:cNvSpPr/>
          <p:nvPr/>
        </p:nvSpPr>
        <p:spPr>
          <a:xfrm>
            <a:off x="100525" y="592500"/>
            <a:ext cx="4320900" cy="70200"/>
          </a:xfrm>
          <a:prstGeom prst="rect">
            <a:avLst/>
          </a:prstGeom>
          <a:solidFill>
            <a:srgbClr val="E6913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28"/>
        <p:cNvGrpSpPr/>
        <p:nvPr/>
      </p:nvGrpSpPr>
      <p:grpSpPr>
        <a:xfrm>
          <a:off x="0" y="0"/>
          <a:ext cx="0" cy="0"/>
          <a:chOff x="0" y="0"/>
          <a:chExt cx="0" cy="0"/>
        </a:xfrm>
      </p:grpSpPr>
      <p:pic>
        <p:nvPicPr>
          <p:cNvPr id="229" name="Google Shape;229;p2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133700" y="0"/>
            <a:ext cx="2010298" cy="1054449"/>
          </a:xfrm>
          <a:prstGeom prst="rect">
            <a:avLst/>
          </a:prstGeom>
          <a:noFill/>
          <a:ln>
            <a:noFill/>
          </a:ln>
        </p:spPr>
      </p:pic>
      <p:sp>
        <p:nvSpPr>
          <p:cNvPr id="230" name="Google Shape;230;p29"/>
          <p:cNvSpPr txBox="1">
            <a:spLocks noGrp="1"/>
          </p:cNvSpPr>
          <p:nvPr>
            <p:ph type="title"/>
          </p:nvPr>
        </p:nvSpPr>
        <p:spPr>
          <a:xfrm>
            <a:off x="100525" y="0"/>
            <a:ext cx="7033200" cy="515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sz="3000">
                <a:latin typeface="Verdana"/>
                <a:ea typeface="Verdana"/>
                <a:cs typeface="Verdana"/>
                <a:sym typeface="Verdana"/>
              </a:rPr>
              <a:t>Insulative Properties of Soil &amp; Bark</a:t>
            </a:r>
            <a:endParaRPr sz="3000">
              <a:solidFill>
                <a:srgbClr val="666666"/>
              </a:solidFill>
              <a:latin typeface="Verdana"/>
              <a:ea typeface="Verdana"/>
              <a:cs typeface="Verdana"/>
              <a:sym typeface="Verdana"/>
            </a:endParaRPr>
          </a:p>
        </p:txBody>
      </p:sp>
      <p:sp>
        <p:nvSpPr>
          <p:cNvPr id="231" name="Google Shape;231;p29"/>
          <p:cNvSpPr/>
          <p:nvPr/>
        </p:nvSpPr>
        <p:spPr>
          <a:xfrm>
            <a:off x="100525" y="780825"/>
            <a:ext cx="2823600" cy="70200"/>
          </a:xfrm>
          <a:prstGeom prst="rect">
            <a:avLst/>
          </a:prstGeom>
          <a:solidFill>
            <a:srgbClr val="93C47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9"/>
          <p:cNvSpPr/>
          <p:nvPr/>
        </p:nvSpPr>
        <p:spPr>
          <a:xfrm>
            <a:off x="100525" y="592500"/>
            <a:ext cx="4320900" cy="70200"/>
          </a:xfrm>
          <a:prstGeom prst="rect">
            <a:avLst/>
          </a:prstGeom>
          <a:solidFill>
            <a:srgbClr val="E6913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3" name="Google Shape;233;p2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978475" y="1230888"/>
            <a:ext cx="3716300" cy="3720925"/>
          </a:xfrm>
          <a:prstGeom prst="rect">
            <a:avLst/>
          </a:prstGeom>
          <a:noFill/>
          <a:ln w="19050" cap="flat" cmpd="sng">
            <a:solidFill>
              <a:srgbClr val="000000"/>
            </a:solidFill>
            <a:prstDash val="solid"/>
            <a:round/>
            <a:headEnd type="none" w="sm" len="sm"/>
            <a:tailEnd type="none" w="sm" len="sm"/>
          </a:ln>
          <a:effectLst>
            <a:outerShdw blurRad="57150" dist="95250" dir="5400000" algn="bl" rotWithShape="0">
              <a:srgbClr val="000000">
                <a:alpha val="50000"/>
              </a:srgbClr>
            </a:outerShdw>
          </a:effectLst>
        </p:spPr>
      </p:pic>
      <p:pic>
        <p:nvPicPr>
          <p:cNvPr id="234" name="Google Shape;234;p29"/>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1266125" y="1230912"/>
            <a:ext cx="2870004" cy="3720924"/>
          </a:xfrm>
          <a:prstGeom prst="rect">
            <a:avLst/>
          </a:prstGeom>
          <a:noFill/>
          <a:ln w="19050" cap="flat" cmpd="sng">
            <a:solidFill>
              <a:srgbClr val="000000"/>
            </a:solidFill>
            <a:prstDash val="solid"/>
            <a:round/>
            <a:headEnd type="none" w="sm" len="sm"/>
            <a:tailEnd type="none" w="sm" len="sm"/>
          </a:ln>
          <a:effectLst>
            <a:outerShdw blurRad="57150" dist="57150" dir="5400000" algn="bl" rotWithShape="0">
              <a:srgbClr val="000000">
                <a:alpha val="50000"/>
              </a:srgbClr>
            </a:outerShdw>
          </a:effectLst>
        </p:spPr>
      </p:pic>
      <p:pic>
        <p:nvPicPr>
          <p:cNvPr id="235" name="Google Shape;235;p29"/>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7158800" y="3192263"/>
            <a:ext cx="1899375" cy="1853236"/>
          </a:xfrm>
          <a:prstGeom prst="rect">
            <a:avLst/>
          </a:prstGeom>
          <a:no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pic>
        <p:nvPicPr>
          <p:cNvPr id="236" name="Google Shape;236;p29"/>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505031" y="1085925"/>
            <a:ext cx="1899375" cy="2532526"/>
          </a:xfrm>
          <a:prstGeom prst="rect">
            <a:avLst/>
          </a:prstGeom>
          <a:noFill/>
          <a:ln w="19050" cap="flat" cmpd="sng">
            <a:solidFill>
              <a:srgbClr val="000000"/>
            </a:solidFill>
            <a:prstDash val="solid"/>
            <a:round/>
            <a:headEnd type="none" w="sm" len="sm"/>
            <a:tailEnd type="none" w="sm" len="sm"/>
          </a:ln>
          <a:effectLst>
            <a:outerShdw blurRad="57150" dist="571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3"/>
                                        </p:tgtEl>
                                        <p:attrNameLst>
                                          <p:attrName>style.visibility</p:attrName>
                                        </p:attrNameLst>
                                      </p:cBhvr>
                                      <p:to>
                                        <p:strVal val="visible"/>
                                      </p:to>
                                    </p:set>
                                    <p:animEffect transition="in" filter="fade">
                                      <p:cBhvr>
                                        <p:cTn id="7" dur="1000"/>
                                        <p:tgtEl>
                                          <p:spTgt spid="2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4"/>
                                        </p:tgtEl>
                                        <p:attrNameLst>
                                          <p:attrName>style.visibility</p:attrName>
                                        </p:attrNameLst>
                                      </p:cBhvr>
                                      <p:to>
                                        <p:strVal val="visible"/>
                                      </p:to>
                                    </p:set>
                                    <p:animEffect transition="in" filter="fade">
                                      <p:cBhvr>
                                        <p:cTn id="12" dur="1000"/>
                                        <p:tgtEl>
                                          <p:spTgt spid="2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5"/>
                                        </p:tgtEl>
                                        <p:attrNameLst>
                                          <p:attrName>style.visibility</p:attrName>
                                        </p:attrNameLst>
                                      </p:cBhvr>
                                      <p:to>
                                        <p:strVal val="visible"/>
                                      </p:to>
                                    </p:set>
                                    <p:animEffect transition="in" filter="fade">
                                      <p:cBhvr>
                                        <p:cTn id="17" dur="1000"/>
                                        <p:tgtEl>
                                          <p:spTgt spid="2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6"/>
                                        </p:tgtEl>
                                        <p:attrNameLst>
                                          <p:attrName>style.visibility</p:attrName>
                                        </p:attrNameLst>
                                      </p:cBhvr>
                                      <p:to>
                                        <p:strVal val="visible"/>
                                      </p:to>
                                    </p:set>
                                    <p:animEffect transition="in" filter="fade">
                                      <p:cBhvr>
                                        <p:cTn id="22" dur="10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40"/>
        <p:cNvGrpSpPr/>
        <p:nvPr/>
      </p:nvGrpSpPr>
      <p:grpSpPr>
        <a:xfrm>
          <a:off x="0" y="0"/>
          <a:ext cx="0" cy="0"/>
          <a:chOff x="0" y="0"/>
          <a:chExt cx="0" cy="0"/>
        </a:xfrm>
      </p:grpSpPr>
      <p:pic>
        <p:nvPicPr>
          <p:cNvPr id="241" name="Google Shape;241;p3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133700" y="0"/>
            <a:ext cx="2010298" cy="1054449"/>
          </a:xfrm>
          <a:prstGeom prst="rect">
            <a:avLst/>
          </a:prstGeom>
          <a:noFill/>
          <a:ln>
            <a:noFill/>
          </a:ln>
        </p:spPr>
      </p:pic>
      <p:sp>
        <p:nvSpPr>
          <p:cNvPr id="242" name="Google Shape;242;p30"/>
          <p:cNvSpPr txBox="1">
            <a:spLocks noGrp="1"/>
          </p:cNvSpPr>
          <p:nvPr>
            <p:ph type="title"/>
          </p:nvPr>
        </p:nvSpPr>
        <p:spPr>
          <a:xfrm>
            <a:off x="100525" y="0"/>
            <a:ext cx="7033200" cy="515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3000">
                <a:latin typeface="Verdana"/>
                <a:ea typeface="Verdana"/>
                <a:cs typeface="Verdana"/>
                <a:sym typeface="Verdana"/>
              </a:rPr>
              <a:t>Insulative Properties of Soil &amp; Bark</a:t>
            </a:r>
            <a:endParaRPr sz="3000">
              <a:solidFill>
                <a:srgbClr val="666666"/>
              </a:solidFill>
              <a:latin typeface="Verdana"/>
              <a:ea typeface="Verdana"/>
              <a:cs typeface="Verdana"/>
              <a:sym typeface="Verdana"/>
            </a:endParaRPr>
          </a:p>
        </p:txBody>
      </p:sp>
      <p:sp>
        <p:nvSpPr>
          <p:cNvPr id="243" name="Google Shape;243;p30"/>
          <p:cNvSpPr/>
          <p:nvPr/>
        </p:nvSpPr>
        <p:spPr>
          <a:xfrm>
            <a:off x="100525" y="780825"/>
            <a:ext cx="2823600" cy="70200"/>
          </a:xfrm>
          <a:prstGeom prst="rect">
            <a:avLst/>
          </a:prstGeom>
          <a:solidFill>
            <a:srgbClr val="93C47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0"/>
          <p:cNvSpPr/>
          <p:nvPr/>
        </p:nvSpPr>
        <p:spPr>
          <a:xfrm>
            <a:off x="100525" y="592500"/>
            <a:ext cx="4320900" cy="70200"/>
          </a:xfrm>
          <a:prstGeom prst="rect">
            <a:avLst/>
          </a:prstGeom>
          <a:solidFill>
            <a:srgbClr val="E6913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5" name="Google Shape;245;p3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882650" y="1639275"/>
            <a:ext cx="2538774" cy="3385027"/>
          </a:xfrm>
          <a:prstGeom prst="rect">
            <a:avLst/>
          </a:prstGeom>
          <a:noFill/>
          <a:ln w="19050" cap="flat" cmpd="sng">
            <a:solidFill>
              <a:srgbClr val="000000"/>
            </a:solidFill>
            <a:prstDash val="solid"/>
            <a:round/>
            <a:headEnd type="none" w="sm" len="sm"/>
            <a:tailEnd type="none" w="sm" len="sm"/>
          </a:ln>
          <a:effectLst>
            <a:outerShdw blurRad="57150" dist="66675" dir="5400000" algn="bl" rotWithShape="0">
              <a:srgbClr val="000000">
                <a:alpha val="50000"/>
              </a:srgbClr>
            </a:outerShdw>
          </a:effectLst>
        </p:spPr>
      </p:pic>
      <p:pic>
        <p:nvPicPr>
          <p:cNvPr id="246" name="Google Shape;246;p30"/>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625911" y="1639275"/>
            <a:ext cx="2642915" cy="3385025"/>
          </a:xfrm>
          <a:prstGeom prst="rect">
            <a:avLst/>
          </a:prstGeom>
          <a:no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pic>
        <p:nvPicPr>
          <p:cNvPr id="247" name="Google Shape;247;p30"/>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4625900" y="1054450"/>
            <a:ext cx="4320902" cy="2619675"/>
          </a:xfrm>
          <a:prstGeom prst="rect">
            <a:avLst/>
          </a:prstGeom>
          <a:no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pic>
        <p:nvPicPr>
          <p:cNvPr id="248" name="Google Shape;248;p30"/>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100525" y="1059112"/>
            <a:ext cx="4320902" cy="2610339"/>
          </a:xfrm>
          <a:prstGeom prst="rect">
            <a:avLst/>
          </a:prstGeom>
          <a:no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pic>
        <p:nvPicPr>
          <p:cNvPr id="249" name="Google Shape;249;p30"/>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1092375" y="3719600"/>
            <a:ext cx="2337200" cy="1304700"/>
          </a:xfrm>
          <a:prstGeom prst="rect">
            <a:avLst/>
          </a:prstGeom>
          <a:no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pic>
        <p:nvPicPr>
          <p:cNvPr id="250" name="Google Shape;250;p30"/>
          <p:cNvPicPr preferRelativeResize="0"/>
          <p:nvPr/>
        </p:nvPicPr>
        <p:blipFill>
          <a:blip r:embed="rId9" cstate="screen">
            <a:alphaModFix/>
            <a:extLst>
              <a:ext uri="{28A0092B-C50C-407E-A947-70E740481C1C}">
                <a14:useLocalDpi xmlns:a14="http://schemas.microsoft.com/office/drawing/2010/main"/>
              </a:ext>
            </a:extLst>
          </a:blip>
          <a:stretch>
            <a:fillRect/>
          </a:stretch>
        </p:blipFill>
        <p:spPr>
          <a:xfrm>
            <a:off x="4748601" y="3719600"/>
            <a:ext cx="4075499" cy="1304700"/>
          </a:xfrm>
          <a:prstGeom prst="rect">
            <a:avLst/>
          </a:prstGeom>
          <a:no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7"/>
                                        </p:tgtEl>
                                        <p:attrNameLst>
                                          <p:attrName>style.visibility</p:attrName>
                                        </p:attrNameLst>
                                      </p:cBhvr>
                                      <p:to>
                                        <p:strVal val="visible"/>
                                      </p:to>
                                    </p:set>
                                    <p:animEffect transition="in" filter="fade">
                                      <p:cBhvr>
                                        <p:cTn id="7" dur="1000"/>
                                        <p:tgtEl>
                                          <p:spTgt spid="2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8"/>
                                        </p:tgtEl>
                                        <p:attrNameLst>
                                          <p:attrName>style.visibility</p:attrName>
                                        </p:attrNameLst>
                                      </p:cBhvr>
                                      <p:to>
                                        <p:strVal val="visible"/>
                                      </p:to>
                                    </p:set>
                                    <p:animEffect transition="in" filter="fade">
                                      <p:cBhvr>
                                        <p:cTn id="12" dur="1000"/>
                                        <p:tgtEl>
                                          <p:spTgt spid="2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9"/>
                                        </p:tgtEl>
                                        <p:attrNameLst>
                                          <p:attrName>style.visibility</p:attrName>
                                        </p:attrNameLst>
                                      </p:cBhvr>
                                      <p:to>
                                        <p:strVal val="visible"/>
                                      </p:to>
                                    </p:set>
                                    <p:animEffect transition="in" filter="fade">
                                      <p:cBhvr>
                                        <p:cTn id="17" dur="1000"/>
                                        <p:tgtEl>
                                          <p:spTgt spid="2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0"/>
                                        </p:tgtEl>
                                        <p:attrNameLst>
                                          <p:attrName>style.visibility</p:attrName>
                                        </p:attrNameLst>
                                      </p:cBhvr>
                                      <p:to>
                                        <p:strVal val="visible"/>
                                      </p:to>
                                    </p:set>
                                    <p:animEffect transition="in" filter="fade">
                                      <p:cBhvr>
                                        <p:cTn id="22" dur="10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62"/>
        <p:cNvGrpSpPr/>
        <p:nvPr/>
      </p:nvGrpSpPr>
      <p:grpSpPr>
        <a:xfrm>
          <a:off x="0" y="0"/>
          <a:ext cx="0" cy="0"/>
          <a:chOff x="0" y="0"/>
          <a:chExt cx="0" cy="0"/>
        </a:xfrm>
      </p:grpSpPr>
      <p:pic>
        <p:nvPicPr>
          <p:cNvPr id="63" name="Google Shape;63;p1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133700" y="0"/>
            <a:ext cx="2010298" cy="1054449"/>
          </a:xfrm>
          <a:prstGeom prst="rect">
            <a:avLst/>
          </a:prstGeom>
          <a:noFill/>
          <a:ln>
            <a:noFill/>
          </a:ln>
        </p:spPr>
      </p:pic>
      <p:sp>
        <p:nvSpPr>
          <p:cNvPr id="64" name="Google Shape;64;p14"/>
          <p:cNvSpPr txBox="1">
            <a:spLocks noGrp="1"/>
          </p:cNvSpPr>
          <p:nvPr>
            <p:ph type="title"/>
          </p:nvPr>
        </p:nvSpPr>
        <p:spPr>
          <a:xfrm>
            <a:off x="100525" y="0"/>
            <a:ext cx="5707200" cy="51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666666"/>
                </a:solidFill>
                <a:latin typeface="Verdana"/>
                <a:ea typeface="Verdana"/>
                <a:cs typeface="Verdana"/>
                <a:sym typeface="Verdana"/>
              </a:rPr>
              <a:t>Laboratory Safety Review</a:t>
            </a:r>
            <a:endParaRPr sz="3000">
              <a:solidFill>
                <a:srgbClr val="666666"/>
              </a:solidFill>
              <a:latin typeface="Verdana"/>
              <a:ea typeface="Verdana"/>
              <a:cs typeface="Verdana"/>
              <a:sym typeface="Verdana"/>
            </a:endParaRPr>
          </a:p>
        </p:txBody>
      </p:sp>
      <p:sp>
        <p:nvSpPr>
          <p:cNvPr id="65" name="Google Shape;65;p14"/>
          <p:cNvSpPr txBox="1">
            <a:spLocks noGrp="1"/>
          </p:cNvSpPr>
          <p:nvPr>
            <p:ph type="body" idx="1"/>
          </p:nvPr>
        </p:nvSpPr>
        <p:spPr>
          <a:xfrm>
            <a:off x="311700" y="851025"/>
            <a:ext cx="8578800" cy="41472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Clr>
                <a:schemeClr val="dk1"/>
              </a:buClr>
              <a:buSzPts val="3000"/>
              <a:buFont typeface="Verdana"/>
              <a:buChar char="●"/>
            </a:pPr>
            <a:r>
              <a:rPr lang="en" sz="3000">
                <a:solidFill>
                  <a:schemeClr val="dk1"/>
                </a:solidFill>
                <a:latin typeface="Verdana"/>
                <a:ea typeface="Verdana"/>
                <a:cs typeface="Verdana"/>
                <a:sym typeface="Verdana"/>
              </a:rPr>
              <a:t>On your student handout, write the three most important safety considerations.</a:t>
            </a:r>
            <a:endParaRPr sz="3000">
              <a:solidFill>
                <a:schemeClr val="dk1"/>
              </a:solidFill>
              <a:latin typeface="Verdana"/>
              <a:ea typeface="Verdana"/>
              <a:cs typeface="Verdana"/>
              <a:sym typeface="Verdana"/>
            </a:endParaRPr>
          </a:p>
          <a:p>
            <a:pPr marL="457200" lvl="0" indent="-419100" algn="l" rtl="0">
              <a:spcBef>
                <a:spcPts val="0"/>
              </a:spcBef>
              <a:spcAft>
                <a:spcPts val="0"/>
              </a:spcAft>
              <a:buClr>
                <a:schemeClr val="dk1"/>
              </a:buClr>
              <a:buSzPts val="3000"/>
              <a:buFont typeface="Verdana"/>
              <a:buChar char="●"/>
            </a:pPr>
            <a:r>
              <a:rPr lang="en" sz="3000">
                <a:solidFill>
                  <a:schemeClr val="dk1"/>
                </a:solidFill>
                <a:latin typeface="Verdana"/>
                <a:ea typeface="Verdana"/>
                <a:cs typeface="Verdana"/>
                <a:sym typeface="Verdana"/>
              </a:rPr>
              <a:t>Check with your colleagues to add three more safety considerations to your list.</a:t>
            </a:r>
            <a:endParaRPr sz="3000">
              <a:solidFill>
                <a:schemeClr val="dk1"/>
              </a:solidFill>
              <a:latin typeface="Verdana"/>
              <a:ea typeface="Verdana"/>
              <a:cs typeface="Verdana"/>
              <a:sym typeface="Verdana"/>
            </a:endParaRPr>
          </a:p>
          <a:p>
            <a:pPr marL="457200" lvl="0" indent="-419100" algn="l" rtl="0">
              <a:spcBef>
                <a:spcPts val="0"/>
              </a:spcBef>
              <a:spcAft>
                <a:spcPts val="0"/>
              </a:spcAft>
              <a:buClr>
                <a:schemeClr val="dk1"/>
              </a:buClr>
              <a:buSzPts val="3000"/>
              <a:buFont typeface="Verdana"/>
              <a:buChar char="●"/>
            </a:pPr>
            <a:r>
              <a:rPr lang="en" sz="3000">
                <a:solidFill>
                  <a:schemeClr val="dk1"/>
                </a:solidFill>
                <a:latin typeface="Verdana"/>
                <a:ea typeface="Verdana"/>
                <a:cs typeface="Verdana"/>
                <a:sym typeface="Verdana"/>
              </a:rPr>
              <a:t>Are there any items from the “FireWorks Safety” poster that were forgotten? Add them to your list.</a:t>
            </a:r>
            <a:endParaRPr sz="3000">
              <a:solidFill>
                <a:srgbClr val="000000"/>
              </a:solidFill>
              <a:latin typeface="Verdana"/>
              <a:ea typeface="Verdana"/>
              <a:cs typeface="Verdana"/>
              <a:sym typeface="Verdana"/>
            </a:endParaRPr>
          </a:p>
        </p:txBody>
      </p:sp>
      <p:sp>
        <p:nvSpPr>
          <p:cNvPr id="66" name="Google Shape;66;p14"/>
          <p:cNvSpPr/>
          <p:nvPr/>
        </p:nvSpPr>
        <p:spPr>
          <a:xfrm>
            <a:off x="100525" y="780825"/>
            <a:ext cx="2823600" cy="70200"/>
          </a:xfrm>
          <a:prstGeom prst="rect">
            <a:avLst/>
          </a:prstGeom>
          <a:solidFill>
            <a:srgbClr val="93C47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p:nvPr/>
        </p:nvSpPr>
        <p:spPr>
          <a:xfrm>
            <a:off x="100525" y="592500"/>
            <a:ext cx="4320900" cy="70200"/>
          </a:xfrm>
          <a:prstGeom prst="rect">
            <a:avLst/>
          </a:prstGeom>
          <a:solidFill>
            <a:srgbClr val="E6913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71"/>
        <p:cNvGrpSpPr/>
        <p:nvPr/>
      </p:nvGrpSpPr>
      <p:grpSpPr>
        <a:xfrm>
          <a:off x="0" y="0"/>
          <a:ext cx="0" cy="0"/>
          <a:chOff x="0" y="0"/>
          <a:chExt cx="0" cy="0"/>
        </a:xfrm>
      </p:grpSpPr>
      <p:pic>
        <p:nvPicPr>
          <p:cNvPr id="72" name="Google Shape;72;p1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133700" y="0"/>
            <a:ext cx="2010298" cy="1054449"/>
          </a:xfrm>
          <a:prstGeom prst="rect">
            <a:avLst/>
          </a:prstGeom>
          <a:noFill/>
          <a:ln>
            <a:noFill/>
          </a:ln>
        </p:spPr>
      </p:pic>
      <p:pic>
        <p:nvPicPr>
          <p:cNvPr id="73" name="Google Shape;73;p1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82575" y="0"/>
            <a:ext cx="6429375"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77"/>
        <p:cNvGrpSpPr/>
        <p:nvPr/>
      </p:nvGrpSpPr>
      <p:grpSpPr>
        <a:xfrm>
          <a:off x="0" y="0"/>
          <a:ext cx="0" cy="0"/>
          <a:chOff x="0" y="0"/>
          <a:chExt cx="0" cy="0"/>
        </a:xfrm>
      </p:grpSpPr>
      <p:pic>
        <p:nvPicPr>
          <p:cNvPr id="78" name="Google Shape;78;p1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133700" y="0"/>
            <a:ext cx="2010298" cy="1054449"/>
          </a:xfrm>
          <a:prstGeom prst="rect">
            <a:avLst/>
          </a:prstGeom>
          <a:noFill/>
          <a:ln>
            <a:noFill/>
          </a:ln>
        </p:spPr>
      </p:pic>
      <p:sp>
        <p:nvSpPr>
          <p:cNvPr id="79" name="Google Shape;79;p16"/>
          <p:cNvSpPr txBox="1">
            <a:spLocks noGrp="1"/>
          </p:cNvSpPr>
          <p:nvPr>
            <p:ph type="title"/>
          </p:nvPr>
        </p:nvSpPr>
        <p:spPr>
          <a:xfrm>
            <a:off x="100525" y="0"/>
            <a:ext cx="5707200" cy="51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666666"/>
                </a:solidFill>
                <a:latin typeface="Verdana"/>
                <a:ea typeface="Verdana"/>
                <a:cs typeface="Verdana"/>
                <a:sym typeface="Verdana"/>
              </a:rPr>
              <a:t>Matchstick Prairie</a:t>
            </a:r>
            <a:endParaRPr sz="3000">
              <a:solidFill>
                <a:srgbClr val="666666"/>
              </a:solidFill>
              <a:latin typeface="Verdana"/>
              <a:ea typeface="Verdana"/>
              <a:cs typeface="Verdana"/>
              <a:sym typeface="Verdana"/>
            </a:endParaRPr>
          </a:p>
        </p:txBody>
      </p:sp>
      <p:sp>
        <p:nvSpPr>
          <p:cNvPr id="80" name="Google Shape;80;p16"/>
          <p:cNvSpPr/>
          <p:nvPr/>
        </p:nvSpPr>
        <p:spPr>
          <a:xfrm>
            <a:off x="100525" y="780825"/>
            <a:ext cx="2823600" cy="70200"/>
          </a:xfrm>
          <a:prstGeom prst="rect">
            <a:avLst/>
          </a:prstGeom>
          <a:solidFill>
            <a:srgbClr val="93C47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6"/>
          <p:cNvSpPr/>
          <p:nvPr/>
        </p:nvSpPr>
        <p:spPr>
          <a:xfrm>
            <a:off x="100525" y="592500"/>
            <a:ext cx="4320900" cy="70200"/>
          </a:xfrm>
          <a:prstGeom prst="rect">
            <a:avLst/>
          </a:prstGeom>
          <a:solidFill>
            <a:srgbClr val="E6913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 name="Google Shape;82;p1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36073" y="1499825"/>
            <a:ext cx="4140550" cy="3193551"/>
          </a:xfrm>
          <a:prstGeom prst="rect">
            <a:avLst/>
          </a:prstGeom>
          <a:no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pic>
        <p:nvPicPr>
          <p:cNvPr id="83" name="Google Shape;83;p1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591725" y="1499825"/>
            <a:ext cx="4287231" cy="3193550"/>
          </a:xfrm>
          <a:prstGeom prst="rect">
            <a:avLst/>
          </a:prstGeom>
          <a:noFill/>
          <a:ln w="19050" cap="flat" cmpd="sng">
            <a:solidFill>
              <a:srgbClr val="000000"/>
            </a:solidFill>
            <a:prstDash val="solid"/>
            <a:miter lim="8000"/>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87"/>
        <p:cNvGrpSpPr/>
        <p:nvPr/>
      </p:nvGrpSpPr>
      <p:grpSpPr>
        <a:xfrm>
          <a:off x="0" y="0"/>
          <a:ext cx="0" cy="0"/>
          <a:chOff x="0" y="0"/>
          <a:chExt cx="0" cy="0"/>
        </a:xfrm>
      </p:grpSpPr>
      <p:pic>
        <p:nvPicPr>
          <p:cNvPr id="88" name="Google Shape;88;p1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133700" y="0"/>
            <a:ext cx="2010298" cy="1054449"/>
          </a:xfrm>
          <a:prstGeom prst="rect">
            <a:avLst/>
          </a:prstGeom>
          <a:noFill/>
          <a:ln>
            <a:noFill/>
          </a:ln>
        </p:spPr>
      </p:pic>
      <p:sp>
        <p:nvSpPr>
          <p:cNvPr id="89" name="Google Shape;89;p17"/>
          <p:cNvSpPr txBox="1">
            <a:spLocks noGrp="1"/>
          </p:cNvSpPr>
          <p:nvPr>
            <p:ph type="title"/>
          </p:nvPr>
        </p:nvSpPr>
        <p:spPr>
          <a:xfrm>
            <a:off x="100525" y="0"/>
            <a:ext cx="5707200" cy="51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666666"/>
                </a:solidFill>
                <a:latin typeface="Verdana"/>
                <a:ea typeface="Verdana"/>
                <a:cs typeface="Verdana"/>
                <a:sym typeface="Verdana"/>
              </a:rPr>
              <a:t>The Fire Triangle</a:t>
            </a:r>
            <a:endParaRPr sz="3000">
              <a:solidFill>
                <a:srgbClr val="666666"/>
              </a:solidFill>
              <a:latin typeface="Verdana"/>
              <a:ea typeface="Verdana"/>
              <a:cs typeface="Verdana"/>
              <a:sym typeface="Verdana"/>
            </a:endParaRPr>
          </a:p>
        </p:txBody>
      </p:sp>
      <p:sp>
        <p:nvSpPr>
          <p:cNvPr id="90" name="Google Shape;90;p17"/>
          <p:cNvSpPr txBox="1">
            <a:spLocks noGrp="1"/>
          </p:cNvSpPr>
          <p:nvPr>
            <p:ph type="body" idx="1"/>
          </p:nvPr>
        </p:nvSpPr>
        <p:spPr>
          <a:xfrm>
            <a:off x="311700" y="851025"/>
            <a:ext cx="8520600" cy="4147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Font typeface="Verdana"/>
              <a:buChar char="●"/>
            </a:pPr>
            <a:r>
              <a:rPr lang="en" sz="2400">
                <a:solidFill>
                  <a:schemeClr val="dk1"/>
                </a:solidFill>
                <a:latin typeface="Verdana"/>
                <a:ea typeface="Verdana"/>
                <a:cs typeface="Verdana"/>
                <a:sym typeface="Verdana"/>
              </a:rPr>
              <a:t>Conceptual Model</a:t>
            </a:r>
            <a:endParaRPr sz="2400">
              <a:solidFill>
                <a:schemeClr val="dk1"/>
              </a:solidFill>
              <a:latin typeface="Verdana"/>
              <a:ea typeface="Verdana"/>
              <a:cs typeface="Verdana"/>
              <a:sym typeface="Verdana"/>
            </a:endParaRPr>
          </a:p>
          <a:p>
            <a:pPr marL="457200" lvl="0" indent="-381000" algn="l" rtl="0">
              <a:spcBef>
                <a:spcPts val="0"/>
              </a:spcBef>
              <a:spcAft>
                <a:spcPts val="0"/>
              </a:spcAft>
              <a:buClr>
                <a:schemeClr val="dk1"/>
              </a:buClr>
              <a:buSzPts val="2400"/>
              <a:buFont typeface="Verdana"/>
              <a:buChar char="●"/>
            </a:pPr>
            <a:r>
              <a:rPr lang="en" sz="2400">
                <a:solidFill>
                  <a:schemeClr val="dk1"/>
                </a:solidFill>
                <a:latin typeface="Verdana"/>
                <a:ea typeface="Verdana"/>
                <a:cs typeface="Verdana"/>
                <a:sym typeface="Verdana"/>
              </a:rPr>
              <a:t>Fire has three components</a:t>
            </a:r>
            <a:endParaRPr sz="2400">
              <a:solidFill>
                <a:schemeClr val="dk1"/>
              </a:solidFill>
              <a:latin typeface="Verdana"/>
              <a:ea typeface="Verdana"/>
              <a:cs typeface="Verdana"/>
              <a:sym typeface="Verdana"/>
            </a:endParaRPr>
          </a:p>
          <a:p>
            <a:pPr marL="914400" lvl="1" indent="-381000" algn="l" rtl="0">
              <a:spcBef>
                <a:spcPts val="0"/>
              </a:spcBef>
              <a:spcAft>
                <a:spcPts val="0"/>
              </a:spcAft>
              <a:buClr>
                <a:schemeClr val="dk1"/>
              </a:buClr>
              <a:buSzPts val="2400"/>
              <a:buFont typeface="Verdana"/>
              <a:buChar char="○"/>
            </a:pPr>
            <a:r>
              <a:rPr lang="en" sz="2400">
                <a:solidFill>
                  <a:schemeClr val="dk1"/>
                </a:solidFill>
                <a:latin typeface="Verdana"/>
                <a:ea typeface="Verdana"/>
                <a:cs typeface="Verdana"/>
                <a:sym typeface="Verdana"/>
              </a:rPr>
              <a:t>Heat</a:t>
            </a:r>
            <a:endParaRPr sz="2400">
              <a:solidFill>
                <a:schemeClr val="dk1"/>
              </a:solidFill>
              <a:latin typeface="Verdana"/>
              <a:ea typeface="Verdana"/>
              <a:cs typeface="Verdana"/>
              <a:sym typeface="Verdana"/>
            </a:endParaRPr>
          </a:p>
          <a:p>
            <a:pPr marL="914400" lvl="1" indent="-381000" algn="l" rtl="0">
              <a:spcBef>
                <a:spcPts val="0"/>
              </a:spcBef>
              <a:spcAft>
                <a:spcPts val="0"/>
              </a:spcAft>
              <a:buClr>
                <a:schemeClr val="dk1"/>
              </a:buClr>
              <a:buSzPts val="2400"/>
              <a:buFont typeface="Verdana"/>
              <a:buChar char="○"/>
            </a:pPr>
            <a:r>
              <a:rPr lang="en" sz="2400">
                <a:solidFill>
                  <a:schemeClr val="dk1"/>
                </a:solidFill>
                <a:latin typeface="Verdana"/>
                <a:ea typeface="Verdana"/>
                <a:cs typeface="Verdana"/>
                <a:sym typeface="Verdana"/>
              </a:rPr>
              <a:t>Fuel</a:t>
            </a:r>
            <a:endParaRPr sz="2400">
              <a:solidFill>
                <a:schemeClr val="dk1"/>
              </a:solidFill>
              <a:latin typeface="Verdana"/>
              <a:ea typeface="Verdana"/>
              <a:cs typeface="Verdana"/>
              <a:sym typeface="Verdana"/>
            </a:endParaRPr>
          </a:p>
          <a:p>
            <a:pPr marL="914400" lvl="1" indent="-381000" algn="l" rtl="0">
              <a:spcBef>
                <a:spcPts val="0"/>
              </a:spcBef>
              <a:spcAft>
                <a:spcPts val="0"/>
              </a:spcAft>
              <a:buClr>
                <a:schemeClr val="dk1"/>
              </a:buClr>
              <a:buSzPts val="2400"/>
              <a:buFont typeface="Bell MT"/>
              <a:buChar char="○"/>
            </a:pPr>
            <a:r>
              <a:rPr lang="en" sz="2400">
                <a:solidFill>
                  <a:schemeClr val="dk1"/>
                </a:solidFill>
                <a:latin typeface="Verdana"/>
                <a:ea typeface="Verdana"/>
                <a:cs typeface="Verdana"/>
                <a:sym typeface="Verdana"/>
              </a:rPr>
              <a:t>Oxygen</a:t>
            </a:r>
            <a:endParaRPr sz="2400">
              <a:solidFill>
                <a:srgbClr val="000000"/>
              </a:solidFill>
              <a:latin typeface="Verdana"/>
              <a:ea typeface="Verdana"/>
              <a:cs typeface="Verdana"/>
              <a:sym typeface="Verdana"/>
            </a:endParaRPr>
          </a:p>
        </p:txBody>
      </p:sp>
      <p:sp>
        <p:nvSpPr>
          <p:cNvPr id="91" name="Google Shape;91;p17"/>
          <p:cNvSpPr/>
          <p:nvPr/>
        </p:nvSpPr>
        <p:spPr>
          <a:xfrm>
            <a:off x="100525" y="780825"/>
            <a:ext cx="2823600" cy="70200"/>
          </a:xfrm>
          <a:prstGeom prst="rect">
            <a:avLst/>
          </a:prstGeom>
          <a:solidFill>
            <a:srgbClr val="93C47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7"/>
          <p:cNvSpPr/>
          <p:nvPr/>
        </p:nvSpPr>
        <p:spPr>
          <a:xfrm>
            <a:off x="100525" y="592500"/>
            <a:ext cx="4320900" cy="70200"/>
          </a:xfrm>
          <a:prstGeom prst="rect">
            <a:avLst/>
          </a:prstGeom>
          <a:solidFill>
            <a:srgbClr val="E6913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7"/>
          <p:cNvSpPr/>
          <p:nvPr/>
        </p:nvSpPr>
        <p:spPr>
          <a:xfrm>
            <a:off x="4027775" y="539725"/>
            <a:ext cx="4792800" cy="4149900"/>
          </a:xfrm>
          <a:prstGeom prst="triangle">
            <a:avLst>
              <a:gd name="adj" fmla="val 50000"/>
            </a:avLst>
          </a:prstGeom>
          <a:solidFill>
            <a:srgbClr val="FF9900"/>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7"/>
          <p:cNvSpPr txBox="1"/>
          <p:nvPr/>
        </p:nvSpPr>
        <p:spPr>
          <a:xfrm rot="-3546674">
            <a:off x="4504709" y="2209897"/>
            <a:ext cx="1336455" cy="80956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chemeClr val="dk1"/>
                </a:solidFill>
                <a:latin typeface="Impact"/>
                <a:ea typeface="Impact"/>
                <a:cs typeface="Impact"/>
                <a:sym typeface="Impact"/>
              </a:rPr>
              <a:t>Heat</a:t>
            </a:r>
            <a:endParaRPr/>
          </a:p>
        </p:txBody>
      </p:sp>
      <p:sp>
        <p:nvSpPr>
          <p:cNvPr id="95" name="Google Shape;95;p17"/>
          <p:cNvSpPr txBox="1"/>
          <p:nvPr/>
        </p:nvSpPr>
        <p:spPr>
          <a:xfrm rot="3656225">
            <a:off x="6661149" y="2196950"/>
            <a:ext cx="2010212" cy="74961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chemeClr val="dk1"/>
                </a:solidFill>
                <a:latin typeface="Impact"/>
                <a:ea typeface="Impact"/>
                <a:cs typeface="Impact"/>
                <a:sym typeface="Impact"/>
              </a:rPr>
              <a:t>Oxygen</a:t>
            </a:r>
            <a:endParaRPr/>
          </a:p>
        </p:txBody>
      </p:sp>
      <p:sp>
        <p:nvSpPr>
          <p:cNvPr id="96" name="Google Shape;96;p17"/>
          <p:cNvSpPr txBox="1"/>
          <p:nvPr/>
        </p:nvSpPr>
        <p:spPr>
          <a:xfrm>
            <a:off x="5812175" y="4245825"/>
            <a:ext cx="1224000" cy="78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chemeClr val="dk1"/>
                </a:solidFill>
                <a:latin typeface="Impact"/>
                <a:ea typeface="Impact"/>
                <a:cs typeface="Impact"/>
                <a:sym typeface="Impact"/>
              </a:rPr>
              <a:t>Fuel</a:t>
            </a:r>
            <a:endParaRPr/>
          </a:p>
        </p:txBody>
      </p:sp>
      <p:pic>
        <p:nvPicPr>
          <p:cNvPr id="97" name="Google Shape;97;p17"/>
          <p:cNvPicPr preferRelativeResize="0"/>
          <p:nvPr/>
        </p:nvPicPr>
        <p:blipFill>
          <a:blip r:embed="rId4">
            <a:alphaModFix/>
          </a:blip>
          <a:stretch>
            <a:fillRect/>
          </a:stretch>
        </p:blipFill>
        <p:spPr>
          <a:xfrm>
            <a:off x="5367613" y="1752863"/>
            <a:ext cx="2061075" cy="2544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10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fade">
                                      <p:cBhvr>
                                        <p:cTn id="12" dur="1000"/>
                                        <p:tgtEl>
                                          <p:spTgt spid="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fade">
                                      <p:cBhvr>
                                        <p:cTn id="17" dur="1000"/>
                                        <p:tgtEl>
                                          <p:spTgt spid="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fade">
                                      <p:cBhvr>
                                        <p:cTn id="22"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01"/>
        <p:cNvGrpSpPr/>
        <p:nvPr/>
      </p:nvGrpSpPr>
      <p:grpSpPr>
        <a:xfrm>
          <a:off x="0" y="0"/>
          <a:ext cx="0" cy="0"/>
          <a:chOff x="0" y="0"/>
          <a:chExt cx="0" cy="0"/>
        </a:xfrm>
      </p:grpSpPr>
      <p:pic>
        <p:nvPicPr>
          <p:cNvPr id="102" name="Google Shape;102;p1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133700" y="0"/>
            <a:ext cx="2010298" cy="1054449"/>
          </a:xfrm>
          <a:prstGeom prst="rect">
            <a:avLst/>
          </a:prstGeom>
          <a:noFill/>
          <a:ln>
            <a:noFill/>
          </a:ln>
        </p:spPr>
      </p:pic>
      <p:sp>
        <p:nvSpPr>
          <p:cNvPr id="103" name="Google Shape;103;p18"/>
          <p:cNvSpPr txBox="1">
            <a:spLocks noGrp="1"/>
          </p:cNvSpPr>
          <p:nvPr>
            <p:ph type="title"/>
          </p:nvPr>
        </p:nvSpPr>
        <p:spPr>
          <a:xfrm>
            <a:off x="100525" y="0"/>
            <a:ext cx="7033200" cy="51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666666"/>
                </a:solidFill>
                <a:latin typeface="Verdana"/>
                <a:ea typeface="Verdana"/>
                <a:cs typeface="Verdana"/>
                <a:sym typeface="Verdana"/>
              </a:rPr>
              <a:t>The Fire Environment Triangle</a:t>
            </a:r>
            <a:endParaRPr sz="3000">
              <a:solidFill>
                <a:srgbClr val="666666"/>
              </a:solidFill>
              <a:latin typeface="Verdana"/>
              <a:ea typeface="Verdana"/>
              <a:cs typeface="Verdana"/>
              <a:sym typeface="Verdana"/>
            </a:endParaRPr>
          </a:p>
        </p:txBody>
      </p:sp>
      <p:sp>
        <p:nvSpPr>
          <p:cNvPr id="104" name="Google Shape;104;p18"/>
          <p:cNvSpPr txBox="1">
            <a:spLocks noGrp="1"/>
          </p:cNvSpPr>
          <p:nvPr>
            <p:ph type="body" idx="1"/>
          </p:nvPr>
        </p:nvSpPr>
        <p:spPr>
          <a:xfrm>
            <a:off x="311700" y="851025"/>
            <a:ext cx="8520600" cy="4147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Font typeface="Verdana"/>
              <a:buChar char="●"/>
            </a:pPr>
            <a:r>
              <a:rPr lang="en" sz="2400">
                <a:solidFill>
                  <a:schemeClr val="dk1"/>
                </a:solidFill>
                <a:latin typeface="Verdana"/>
                <a:ea typeface="Verdana"/>
                <a:cs typeface="Verdana"/>
                <a:sym typeface="Verdana"/>
              </a:rPr>
              <a:t>Conceptual Model</a:t>
            </a:r>
            <a:endParaRPr sz="2400">
              <a:solidFill>
                <a:schemeClr val="dk1"/>
              </a:solidFill>
              <a:latin typeface="Verdana"/>
              <a:ea typeface="Verdana"/>
              <a:cs typeface="Verdana"/>
              <a:sym typeface="Verdana"/>
            </a:endParaRPr>
          </a:p>
          <a:p>
            <a:pPr marL="457200" lvl="0" indent="-381000" algn="l" rtl="0">
              <a:spcBef>
                <a:spcPts val="0"/>
              </a:spcBef>
              <a:spcAft>
                <a:spcPts val="0"/>
              </a:spcAft>
              <a:buClr>
                <a:schemeClr val="dk1"/>
              </a:buClr>
              <a:buSzPts val="2400"/>
              <a:buFont typeface="Verdana"/>
              <a:buChar char="●"/>
            </a:pPr>
            <a:r>
              <a:rPr lang="en" sz="2400">
                <a:solidFill>
                  <a:schemeClr val="dk1"/>
                </a:solidFill>
                <a:latin typeface="Verdana"/>
                <a:ea typeface="Verdana"/>
                <a:cs typeface="Verdana"/>
                <a:sym typeface="Verdana"/>
              </a:rPr>
              <a:t>“Fire environment” has three                        components</a:t>
            </a:r>
            <a:endParaRPr sz="2400">
              <a:solidFill>
                <a:schemeClr val="dk1"/>
              </a:solidFill>
              <a:latin typeface="Verdana"/>
              <a:ea typeface="Verdana"/>
              <a:cs typeface="Verdana"/>
              <a:sym typeface="Verdana"/>
            </a:endParaRPr>
          </a:p>
          <a:p>
            <a:pPr marL="914400" lvl="1" indent="-381000" algn="l" rtl="0">
              <a:spcBef>
                <a:spcPts val="0"/>
              </a:spcBef>
              <a:spcAft>
                <a:spcPts val="0"/>
              </a:spcAft>
              <a:buClr>
                <a:schemeClr val="dk1"/>
              </a:buClr>
              <a:buSzPts val="2400"/>
              <a:buFont typeface="Verdana"/>
              <a:buChar char="○"/>
            </a:pPr>
            <a:r>
              <a:rPr lang="en" sz="2400">
                <a:solidFill>
                  <a:schemeClr val="dk1"/>
                </a:solidFill>
                <a:latin typeface="Verdana"/>
                <a:ea typeface="Verdana"/>
                <a:cs typeface="Verdana"/>
                <a:sym typeface="Verdana"/>
              </a:rPr>
              <a:t>Fuel</a:t>
            </a:r>
            <a:endParaRPr sz="2400">
              <a:solidFill>
                <a:schemeClr val="dk1"/>
              </a:solidFill>
              <a:latin typeface="Verdana"/>
              <a:ea typeface="Verdana"/>
              <a:cs typeface="Verdana"/>
              <a:sym typeface="Verdana"/>
            </a:endParaRPr>
          </a:p>
          <a:p>
            <a:pPr marL="914400" lvl="1" indent="-381000" algn="l" rtl="0">
              <a:spcBef>
                <a:spcPts val="0"/>
              </a:spcBef>
              <a:spcAft>
                <a:spcPts val="0"/>
              </a:spcAft>
              <a:buClr>
                <a:schemeClr val="dk1"/>
              </a:buClr>
              <a:buSzPts val="2400"/>
              <a:buFont typeface="Verdana"/>
              <a:buChar char="○"/>
            </a:pPr>
            <a:r>
              <a:rPr lang="en" sz="2400">
                <a:solidFill>
                  <a:schemeClr val="dk1"/>
                </a:solidFill>
                <a:latin typeface="Verdana"/>
                <a:ea typeface="Verdana"/>
                <a:cs typeface="Verdana"/>
                <a:sym typeface="Verdana"/>
              </a:rPr>
              <a:t>Weather</a:t>
            </a:r>
            <a:endParaRPr sz="2400">
              <a:solidFill>
                <a:schemeClr val="dk1"/>
              </a:solidFill>
              <a:latin typeface="Verdana"/>
              <a:ea typeface="Verdana"/>
              <a:cs typeface="Verdana"/>
              <a:sym typeface="Verdana"/>
            </a:endParaRPr>
          </a:p>
          <a:p>
            <a:pPr marL="914400" lvl="1" indent="-381000" algn="l" rtl="0">
              <a:spcBef>
                <a:spcPts val="0"/>
              </a:spcBef>
              <a:spcAft>
                <a:spcPts val="0"/>
              </a:spcAft>
              <a:buClr>
                <a:schemeClr val="dk1"/>
              </a:buClr>
              <a:buSzPts val="2400"/>
              <a:buFont typeface="Verdana"/>
              <a:buChar char="○"/>
            </a:pPr>
            <a:r>
              <a:rPr lang="en" sz="2400">
                <a:solidFill>
                  <a:schemeClr val="dk1"/>
                </a:solidFill>
                <a:latin typeface="Verdana"/>
                <a:ea typeface="Verdana"/>
                <a:cs typeface="Verdana"/>
                <a:sym typeface="Verdana"/>
              </a:rPr>
              <a:t>Topography/Slope</a:t>
            </a:r>
            <a:endParaRPr sz="2400">
              <a:solidFill>
                <a:srgbClr val="000000"/>
              </a:solidFill>
              <a:latin typeface="Verdana"/>
              <a:ea typeface="Verdana"/>
              <a:cs typeface="Verdana"/>
              <a:sym typeface="Verdana"/>
            </a:endParaRPr>
          </a:p>
        </p:txBody>
      </p:sp>
      <p:sp>
        <p:nvSpPr>
          <p:cNvPr id="105" name="Google Shape;105;p18"/>
          <p:cNvSpPr/>
          <p:nvPr/>
        </p:nvSpPr>
        <p:spPr>
          <a:xfrm>
            <a:off x="100525" y="780825"/>
            <a:ext cx="2823600" cy="70200"/>
          </a:xfrm>
          <a:prstGeom prst="rect">
            <a:avLst/>
          </a:prstGeom>
          <a:solidFill>
            <a:srgbClr val="93C47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8"/>
          <p:cNvSpPr/>
          <p:nvPr/>
        </p:nvSpPr>
        <p:spPr>
          <a:xfrm>
            <a:off x="100525" y="592500"/>
            <a:ext cx="4320900" cy="70200"/>
          </a:xfrm>
          <a:prstGeom prst="rect">
            <a:avLst/>
          </a:prstGeom>
          <a:solidFill>
            <a:srgbClr val="E6913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8"/>
          <p:cNvSpPr/>
          <p:nvPr/>
        </p:nvSpPr>
        <p:spPr>
          <a:xfrm>
            <a:off x="4174725" y="539725"/>
            <a:ext cx="4792800" cy="4149900"/>
          </a:xfrm>
          <a:prstGeom prst="triangle">
            <a:avLst>
              <a:gd name="adj" fmla="val 50000"/>
            </a:avLst>
          </a:prstGeom>
          <a:solidFill>
            <a:srgbClr val="FF9900"/>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8"/>
          <p:cNvSpPr txBox="1"/>
          <p:nvPr/>
        </p:nvSpPr>
        <p:spPr>
          <a:xfrm rot="-3578003">
            <a:off x="4202783" y="2146175"/>
            <a:ext cx="2369587" cy="85112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chemeClr val="dk1"/>
                </a:solidFill>
                <a:latin typeface="Impact"/>
                <a:ea typeface="Impact"/>
                <a:cs typeface="Impact"/>
                <a:sym typeface="Impact"/>
              </a:rPr>
              <a:t>Weather</a:t>
            </a:r>
            <a:endParaRPr/>
          </a:p>
        </p:txBody>
      </p:sp>
      <p:sp>
        <p:nvSpPr>
          <p:cNvPr id="109" name="Google Shape;109;p18"/>
          <p:cNvSpPr txBox="1"/>
          <p:nvPr/>
        </p:nvSpPr>
        <p:spPr>
          <a:xfrm rot="3614789">
            <a:off x="6263825" y="2224638"/>
            <a:ext cx="3210552" cy="75987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latin typeface="Impact"/>
                <a:ea typeface="Impact"/>
                <a:cs typeface="Impact"/>
                <a:sym typeface="Impact"/>
              </a:rPr>
              <a:t>Topography</a:t>
            </a:r>
            <a:endParaRPr sz="4800">
              <a:latin typeface="Impact"/>
              <a:ea typeface="Impact"/>
              <a:cs typeface="Impact"/>
              <a:sym typeface="Impact"/>
            </a:endParaRPr>
          </a:p>
        </p:txBody>
      </p:sp>
      <p:sp>
        <p:nvSpPr>
          <p:cNvPr id="110" name="Google Shape;110;p18"/>
          <p:cNvSpPr txBox="1"/>
          <p:nvPr/>
        </p:nvSpPr>
        <p:spPr>
          <a:xfrm>
            <a:off x="5947575" y="4204375"/>
            <a:ext cx="1247100" cy="7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latin typeface="Impact"/>
                <a:ea typeface="Impact"/>
                <a:cs typeface="Impact"/>
                <a:sym typeface="Impact"/>
              </a:rPr>
              <a:t>Fuel</a:t>
            </a:r>
            <a:endParaRPr sz="4800">
              <a:latin typeface="Impact"/>
              <a:ea typeface="Impact"/>
              <a:cs typeface="Impact"/>
              <a:sym typeface="Impact"/>
            </a:endParaRPr>
          </a:p>
        </p:txBody>
      </p:sp>
      <p:pic>
        <p:nvPicPr>
          <p:cNvPr id="111" name="Google Shape;111;p18"/>
          <p:cNvPicPr preferRelativeResize="0"/>
          <p:nvPr/>
        </p:nvPicPr>
        <p:blipFill>
          <a:blip r:embed="rId4">
            <a:alphaModFix/>
          </a:blip>
          <a:stretch>
            <a:fillRect/>
          </a:stretch>
        </p:blipFill>
        <p:spPr>
          <a:xfrm>
            <a:off x="5540600" y="1659800"/>
            <a:ext cx="2061075" cy="2544575"/>
          </a:xfrm>
          <a:prstGeom prst="rect">
            <a:avLst/>
          </a:prstGeom>
          <a:noFill/>
          <a:ln>
            <a:noFill/>
          </a:ln>
        </p:spPr>
      </p:pic>
      <p:pic>
        <p:nvPicPr>
          <p:cNvPr id="112" name="Google Shape;112;p18"/>
          <p:cNvPicPr preferRelativeResize="0"/>
          <p:nvPr/>
        </p:nvPicPr>
        <p:blipFill>
          <a:blip r:embed="rId4">
            <a:alphaModFix/>
          </a:blip>
          <a:stretch>
            <a:fillRect/>
          </a:stretch>
        </p:blipFill>
        <p:spPr>
          <a:xfrm>
            <a:off x="5806484" y="2316325"/>
            <a:ext cx="1529275" cy="1888050"/>
          </a:xfrm>
          <a:prstGeom prst="rect">
            <a:avLst/>
          </a:prstGeom>
          <a:noFill/>
          <a:ln>
            <a:noFill/>
          </a:ln>
        </p:spPr>
      </p:pic>
      <p:pic>
        <p:nvPicPr>
          <p:cNvPr id="113" name="Google Shape;113;p18"/>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6072631" y="2973475"/>
            <a:ext cx="997002" cy="1230900"/>
          </a:xfrm>
          <a:prstGeom prst="rect">
            <a:avLst/>
          </a:prstGeom>
          <a:noFill/>
          <a:ln>
            <a:noFill/>
          </a:ln>
        </p:spPr>
      </p:pic>
      <p:pic>
        <p:nvPicPr>
          <p:cNvPr id="114" name="Google Shape;114;p18"/>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6325038" y="3579134"/>
            <a:ext cx="492175" cy="607641"/>
          </a:xfrm>
          <a:prstGeom prst="rect">
            <a:avLst/>
          </a:prstGeom>
          <a:noFill/>
          <a:ln>
            <a:noFill/>
          </a:ln>
        </p:spPr>
      </p:pic>
      <p:pic>
        <p:nvPicPr>
          <p:cNvPr id="115" name="Google Shape;115;p18"/>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4921577" y="1988062"/>
            <a:ext cx="3299129" cy="2544575"/>
          </a:xfrm>
          <a:prstGeom prst="rect">
            <a:avLst/>
          </a:prstGeom>
          <a:no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0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1000"/>
                                        <p:tgtEl>
                                          <p:spTgt spid="1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fade">
                                      <p:cBhvr>
                                        <p:cTn id="17" dur="1000"/>
                                        <p:tgtEl>
                                          <p:spTgt spid="10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4"/>
                                        </p:tgtEl>
                                        <p:attrNameLst>
                                          <p:attrName>style.visibility</p:attrName>
                                        </p:attrNameLst>
                                      </p:cBhvr>
                                      <p:to>
                                        <p:strVal val="visible"/>
                                      </p:to>
                                    </p:set>
                                    <p:animEffect transition="in" filter="fade">
                                      <p:cBhvr>
                                        <p:cTn id="22" dur="1000"/>
                                        <p:tgtEl>
                                          <p:spTgt spid="1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3"/>
                                        </p:tgtEl>
                                        <p:attrNameLst>
                                          <p:attrName>style.visibility</p:attrName>
                                        </p:attrNameLst>
                                      </p:cBhvr>
                                      <p:to>
                                        <p:strVal val="visible"/>
                                      </p:to>
                                    </p:set>
                                    <p:animEffect transition="in" filter="fade">
                                      <p:cBhvr>
                                        <p:cTn id="27" dur="1000"/>
                                        <p:tgtEl>
                                          <p:spTgt spid="1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2"/>
                                        </p:tgtEl>
                                        <p:attrNameLst>
                                          <p:attrName>style.visibility</p:attrName>
                                        </p:attrNameLst>
                                      </p:cBhvr>
                                      <p:to>
                                        <p:strVal val="visible"/>
                                      </p:to>
                                    </p:set>
                                    <p:animEffect transition="in" filter="fade">
                                      <p:cBhvr>
                                        <p:cTn id="32" dur="1000"/>
                                        <p:tgtEl>
                                          <p:spTgt spid="1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1"/>
                                        </p:tgtEl>
                                        <p:attrNameLst>
                                          <p:attrName>style.visibility</p:attrName>
                                        </p:attrNameLst>
                                      </p:cBhvr>
                                      <p:to>
                                        <p:strVal val="visible"/>
                                      </p:to>
                                    </p:set>
                                    <p:animEffect transition="in" filter="fade">
                                      <p:cBhvr>
                                        <p:cTn id="37" dur="1000"/>
                                        <p:tgtEl>
                                          <p:spTgt spid="1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5"/>
                                        </p:tgtEl>
                                        <p:attrNameLst>
                                          <p:attrName>style.visibility</p:attrName>
                                        </p:attrNameLst>
                                      </p:cBhvr>
                                      <p:to>
                                        <p:strVal val="visible"/>
                                      </p:to>
                                    </p:set>
                                    <p:animEffect transition="in" filter="fade">
                                      <p:cBhvr>
                                        <p:cTn id="42" dur="1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19"/>
        <p:cNvGrpSpPr/>
        <p:nvPr/>
      </p:nvGrpSpPr>
      <p:grpSpPr>
        <a:xfrm>
          <a:off x="0" y="0"/>
          <a:ext cx="0" cy="0"/>
          <a:chOff x="0" y="0"/>
          <a:chExt cx="0" cy="0"/>
        </a:xfrm>
      </p:grpSpPr>
      <p:pic>
        <p:nvPicPr>
          <p:cNvPr id="120" name="Google Shape;120;p1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133700" y="0"/>
            <a:ext cx="2010298" cy="1054449"/>
          </a:xfrm>
          <a:prstGeom prst="rect">
            <a:avLst/>
          </a:prstGeom>
          <a:noFill/>
          <a:ln>
            <a:noFill/>
          </a:ln>
        </p:spPr>
      </p:pic>
      <p:sp>
        <p:nvSpPr>
          <p:cNvPr id="121" name="Google Shape;121;p19"/>
          <p:cNvSpPr txBox="1">
            <a:spLocks noGrp="1"/>
          </p:cNvSpPr>
          <p:nvPr>
            <p:ph type="title"/>
          </p:nvPr>
        </p:nvSpPr>
        <p:spPr>
          <a:xfrm>
            <a:off x="100525" y="0"/>
            <a:ext cx="5707200" cy="51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666666"/>
                </a:solidFill>
                <a:latin typeface="Verdana"/>
                <a:ea typeface="Verdana"/>
                <a:cs typeface="Verdana"/>
                <a:sym typeface="Verdana"/>
              </a:rPr>
              <a:t>Fuel</a:t>
            </a:r>
            <a:endParaRPr sz="3000">
              <a:solidFill>
                <a:srgbClr val="666666"/>
              </a:solidFill>
              <a:latin typeface="Verdana"/>
              <a:ea typeface="Verdana"/>
              <a:cs typeface="Verdana"/>
              <a:sym typeface="Verdana"/>
            </a:endParaRPr>
          </a:p>
        </p:txBody>
      </p:sp>
      <p:sp>
        <p:nvSpPr>
          <p:cNvPr id="122" name="Google Shape;122;p19"/>
          <p:cNvSpPr txBox="1">
            <a:spLocks noGrp="1"/>
          </p:cNvSpPr>
          <p:nvPr>
            <p:ph type="body" idx="1"/>
          </p:nvPr>
        </p:nvSpPr>
        <p:spPr>
          <a:xfrm>
            <a:off x="311700" y="851025"/>
            <a:ext cx="8520600" cy="414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solidFill>
                  <a:schemeClr val="dk1"/>
                </a:solidFill>
                <a:latin typeface="Verdana"/>
                <a:ea typeface="Verdana"/>
                <a:cs typeface="Verdana"/>
                <a:sym typeface="Verdana"/>
              </a:rPr>
              <a:t>The fuel in this experiment is simulated with matches</a:t>
            </a:r>
            <a:endParaRPr sz="2400">
              <a:solidFill>
                <a:schemeClr val="dk1"/>
              </a:solidFill>
              <a:latin typeface="Verdana"/>
              <a:ea typeface="Verdana"/>
              <a:cs typeface="Verdana"/>
              <a:sym typeface="Verdana"/>
            </a:endParaRPr>
          </a:p>
          <a:p>
            <a:pPr marL="457200" lvl="0" indent="-381000" algn="l" rtl="0">
              <a:spcBef>
                <a:spcPts val="1600"/>
              </a:spcBef>
              <a:spcAft>
                <a:spcPts val="0"/>
              </a:spcAft>
              <a:buClr>
                <a:schemeClr val="dk1"/>
              </a:buClr>
              <a:buSzPts val="2400"/>
              <a:buFont typeface="Bell MT"/>
              <a:buChar char="➢"/>
            </a:pPr>
            <a:r>
              <a:rPr lang="en" sz="2400" b="1">
                <a:solidFill>
                  <a:schemeClr val="dk1"/>
                </a:solidFill>
                <a:latin typeface="Verdana"/>
                <a:ea typeface="Verdana"/>
                <a:cs typeface="Verdana"/>
                <a:sym typeface="Verdana"/>
              </a:rPr>
              <a:t>Fuel load</a:t>
            </a:r>
            <a:r>
              <a:rPr lang="en" sz="2400">
                <a:solidFill>
                  <a:schemeClr val="dk1"/>
                </a:solidFill>
                <a:latin typeface="Verdana"/>
                <a:ea typeface="Verdana"/>
                <a:cs typeface="Verdana"/>
                <a:sym typeface="Verdana"/>
              </a:rPr>
              <a:t> - a measure of the potential energy that could be released by a fire</a:t>
            </a:r>
            <a:endParaRPr sz="2400">
              <a:solidFill>
                <a:schemeClr val="dk1"/>
              </a:solidFill>
              <a:latin typeface="Verdana"/>
              <a:ea typeface="Verdana"/>
              <a:cs typeface="Verdana"/>
              <a:sym typeface="Verdana"/>
            </a:endParaRPr>
          </a:p>
          <a:p>
            <a:pPr marL="457200" lvl="0" indent="-381000" algn="l" rtl="0">
              <a:spcBef>
                <a:spcPts val="0"/>
              </a:spcBef>
              <a:spcAft>
                <a:spcPts val="0"/>
              </a:spcAft>
              <a:buClr>
                <a:schemeClr val="dk1"/>
              </a:buClr>
              <a:buSzPts val="2400"/>
              <a:buFont typeface="Bell MT"/>
              <a:buChar char="➢"/>
            </a:pPr>
            <a:r>
              <a:rPr lang="en" sz="2400" b="1">
                <a:solidFill>
                  <a:schemeClr val="dk1"/>
                </a:solidFill>
                <a:latin typeface="Verdana"/>
                <a:ea typeface="Verdana"/>
                <a:cs typeface="Verdana"/>
                <a:sym typeface="Verdana"/>
              </a:rPr>
              <a:t>Fuel continuity</a:t>
            </a:r>
            <a:r>
              <a:rPr lang="en" sz="2400">
                <a:solidFill>
                  <a:schemeClr val="dk1"/>
                </a:solidFill>
                <a:latin typeface="Verdana"/>
                <a:ea typeface="Verdana"/>
                <a:cs typeface="Verdana"/>
                <a:sym typeface="Verdana"/>
              </a:rPr>
              <a:t> - the amount of coverage, or distribution, of fuels (a major factor affecting the spread of a fire)</a:t>
            </a:r>
            <a:endParaRPr sz="2400">
              <a:solidFill>
                <a:schemeClr val="dk1"/>
              </a:solidFill>
              <a:latin typeface="Verdana"/>
              <a:ea typeface="Verdana"/>
              <a:cs typeface="Verdana"/>
              <a:sym typeface="Verdana"/>
            </a:endParaRPr>
          </a:p>
          <a:p>
            <a:pPr marL="0" lvl="0" indent="0" algn="l" rtl="0">
              <a:lnSpc>
                <a:spcPct val="100000"/>
              </a:lnSpc>
              <a:spcBef>
                <a:spcPts val="1600"/>
              </a:spcBef>
              <a:spcAft>
                <a:spcPts val="0"/>
              </a:spcAft>
              <a:buNone/>
            </a:pPr>
            <a:endParaRPr sz="2400">
              <a:solidFill>
                <a:srgbClr val="000000"/>
              </a:solidFill>
              <a:latin typeface="Verdana"/>
              <a:ea typeface="Verdana"/>
              <a:cs typeface="Verdana"/>
              <a:sym typeface="Verdana"/>
            </a:endParaRPr>
          </a:p>
        </p:txBody>
      </p:sp>
      <p:sp>
        <p:nvSpPr>
          <p:cNvPr id="123" name="Google Shape;123;p19"/>
          <p:cNvSpPr/>
          <p:nvPr/>
        </p:nvSpPr>
        <p:spPr>
          <a:xfrm>
            <a:off x="100525" y="780825"/>
            <a:ext cx="2823600" cy="70200"/>
          </a:xfrm>
          <a:prstGeom prst="rect">
            <a:avLst/>
          </a:prstGeom>
          <a:solidFill>
            <a:srgbClr val="93C47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9"/>
          <p:cNvSpPr/>
          <p:nvPr/>
        </p:nvSpPr>
        <p:spPr>
          <a:xfrm>
            <a:off x="100525" y="592500"/>
            <a:ext cx="4320900" cy="70200"/>
          </a:xfrm>
          <a:prstGeom prst="rect">
            <a:avLst/>
          </a:prstGeom>
          <a:solidFill>
            <a:srgbClr val="E6913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5" name="Google Shape;125;p1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320538" y="396013"/>
            <a:ext cx="4351476" cy="4351476"/>
          </a:xfrm>
          <a:prstGeom prst="rect">
            <a:avLst/>
          </a:prstGeom>
          <a:no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pic>
        <p:nvPicPr>
          <p:cNvPr id="126" name="Google Shape;126;p19"/>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1508563" y="1080450"/>
            <a:ext cx="5975425" cy="3547751"/>
          </a:xfrm>
          <a:prstGeom prst="rect">
            <a:avLst/>
          </a:prstGeom>
          <a:no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fade">
                                      <p:cBhvr>
                                        <p:cTn id="12" dur="10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30"/>
        <p:cNvGrpSpPr/>
        <p:nvPr/>
      </p:nvGrpSpPr>
      <p:grpSpPr>
        <a:xfrm>
          <a:off x="0" y="0"/>
          <a:ext cx="0" cy="0"/>
          <a:chOff x="0" y="0"/>
          <a:chExt cx="0" cy="0"/>
        </a:xfrm>
      </p:grpSpPr>
      <p:pic>
        <p:nvPicPr>
          <p:cNvPr id="131" name="Google Shape;131;p2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133700" y="0"/>
            <a:ext cx="2010298" cy="1054449"/>
          </a:xfrm>
          <a:prstGeom prst="rect">
            <a:avLst/>
          </a:prstGeom>
          <a:noFill/>
          <a:ln>
            <a:noFill/>
          </a:ln>
        </p:spPr>
      </p:pic>
      <p:sp>
        <p:nvSpPr>
          <p:cNvPr id="132" name="Google Shape;132;p20"/>
          <p:cNvSpPr txBox="1">
            <a:spLocks noGrp="1"/>
          </p:cNvSpPr>
          <p:nvPr>
            <p:ph type="title"/>
          </p:nvPr>
        </p:nvSpPr>
        <p:spPr>
          <a:xfrm>
            <a:off x="100525" y="0"/>
            <a:ext cx="5707200" cy="51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666666"/>
                </a:solidFill>
                <a:latin typeface="Verdana"/>
                <a:ea typeface="Verdana"/>
                <a:cs typeface="Verdana"/>
                <a:sym typeface="Verdana"/>
              </a:rPr>
              <a:t>Weather</a:t>
            </a:r>
            <a:endParaRPr sz="3000">
              <a:solidFill>
                <a:srgbClr val="666666"/>
              </a:solidFill>
              <a:latin typeface="Verdana"/>
              <a:ea typeface="Verdana"/>
              <a:cs typeface="Verdana"/>
              <a:sym typeface="Verdana"/>
            </a:endParaRPr>
          </a:p>
        </p:txBody>
      </p:sp>
      <p:sp>
        <p:nvSpPr>
          <p:cNvPr id="133" name="Google Shape;133;p20"/>
          <p:cNvSpPr txBox="1">
            <a:spLocks noGrp="1"/>
          </p:cNvSpPr>
          <p:nvPr>
            <p:ph type="body" idx="1"/>
          </p:nvPr>
        </p:nvSpPr>
        <p:spPr>
          <a:xfrm>
            <a:off x="311700" y="851025"/>
            <a:ext cx="8520600" cy="414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chemeClr val="dk1"/>
                </a:solidFill>
                <a:latin typeface="Verdana"/>
                <a:ea typeface="Verdana"/>
                <a:cs typeface="Verdana"/>
                <a:sym typeface="Verdana"/>
              </a:rPr>
              <a:t>Weather factors influencing fire behavior</a:t>
            </a:r>
            <a:endParaRPr sz="3000">
              <a:solidFill>
                <a:schemeClr val="dk1"/>
              </a:solidFill>
              <a:latin typeface="Verdana"/>
              <a:ea typeface="Verdana"/>
              <a:cs typeface="Verdana"/>
              <a:sym typeface="Verdana"/>
            </a:endParaRPr>
          </a:p>
          <a:p>
            <a:pPr marL="457200" lvl="0" indent="-419100" algn="l" rtl="0">
              <a:spcBef>
                <a:spcPts val="1600"/>
              </a:spcBef>
              <a:spcAft>
                <a:spcPts val="0"/>
              </a:spcAft>
              <a:buClr>
                <a:schemeClr val="dk1"/>
              </a:buClr>
              <a:buSzPts val="3000"/>
              <a:buFont typeface="Verdana"/>
              <a:buChar char="●"/>
            </a:pPr>
            <a:r>
              <a:rPr lang="en" sz="3000">
                <a:solidFill>
                  <a:schemeClr val="dk1"/>
                </a:solidFill>
                <a:latin typeface="Verdana"/>
                <a:ea typeface="Verdana"/>
                <a:cs typeface="Verdana"/>
                <a:sym typeface="Verdana"/>
              </a:rPr>
              <a:t>Temperature</a:t>
            </a:r>
            <a:endParaRPr sz="3000">
              <a:solidFill>
                <a:schemeClr val="dk1"/>
              </a:solidFill>
              <a:latin typeface="Verdana"/>
              <a:ea typeface="Verdana"/>
              <a:cs typeface="Verdana"/>
              <a:sym typeface="Verdana"/>
            </a:endParaRPr>
          </a:p>
          <a:p>
            <a:pPr marL="457200" lvl="0" indent="-419100" algn="l" rtl="0">
              <a:spcBef>
                <a:spcPts val="0"/>
              </a:spcBef>
              <a:spcAft>
                <a:spcPts val="0"/>
              </a:spcAft>
              <a:buClr>
                <a:schemeClr val="dk1"/>
              </a:buClr>
              <a:buSzPts val="3000"/>
              <a:buFont typeface="Verdana"/>
              <a:buChar char="●"/>
            </a:pPr>
            <a:r>
              <a:rPr lang="en" sz="3000">
                <a:solidFill>
                  <a:schemeClr val="dk1"/>
                </a:solidFill>
                <a:latin typeface="Verdana"/>
                <a:ea typeface="Verdana"/>
                <a:cs typeface="Verdana"/>
                <a:sym typeface="Verdana"/>
              </a:rPr>
              <a:t>Wind speed</a:t>
            </a:r>
            <a:endParaRPr sz="3000">
              <a:solidFill>
                <a:schemeClr val="dk1"/>
              </a:solidFill>
              <a:latin typeface="Verdana"/>
              <a:ea typeface="Verdana"/>
              <a:cs typeface="Verdana"/>
              <a:sym typeface="Verdana"/>
            </a:endParaRPr>
          </a:p>
          <a:p>
            <a:pPr marL="457200" lvl="0" indent="-419100" algn="l" rtl="0">
              <a:spcBef>
                <a:spcPts val="0"/>
              </a:spcBef>
              <a:spcAft>
                <a:spcPts val="0"/>
              </a:spcAft>
              <a:buClr>
                <a:schemeClr val="dk1"/>
              </a:buClr>
              <a:buSzPts val="3000"/>
              <a:buFont typeface="Verdana"/>
              <a:buChar char="●"/>
            </a:pPr>
            <a:r>
              <a:rPr lang="en" sz="3000">
                <a:solidFill>
                  <a:schemeClr val="dk1"/>
                </a:solidFill>
                <a:latin typeface="Verdana"/>
                <a:ea typeface="Verdana"/>
                <a:cs typeface="Verdana"/>
                <a:sym typeface="Verdana"/>
              </a:rPr>
              <a:t>Wind direction</a:t>
            </a:r>
            <a:endParaRPr sz="3000">
              <a:solidFill>
                <a:schemeClr val="dk1"/>
              </a:solidFill>
              <a:latin typeface="Verdana"/>
              <a:ea typeface="Verdana"/>
              <a:cs typeface="Verdana"/>
              <a:sym typeface="Verdana"/>
            </a:endParaRPr>
          </a:p>
          <a:p>
            <a:pPr marL="457200" lvl="0" indent="-419100" algn="l" rtl="0">
              <a:spcBef>
                <a:spcPts val="0"/>
              </a:spcBef>
              <a:spcAft>
                <a:spcPts val="0"/>
              </a:spcAft>
              <a:buClr>
                <a:schemeClr val="dk1"/>
              </a:buClr>
              <a:buSzPts val="3000"/>
              <a:buFont typeface="Verdana"/>
              <a:buChar char="●"/>
            </a:pPr>
            <a:r>
              <a:rPr lang="en" sz="3000">
                <a:solidFill>
                  <a:schemeClr val="dk1"/>
                </a:solidFill>
                <a:latin typeface="Verdana"/>
                <a:ea typeface="Verdana"/>
                <a:cs typeface="Verdana"/>
                <a:sym typeface="Verdana"/>
              </a:rPr>
              <a:t>Relative humidity</a:t>
            </a:r>
            <a:endParaRPr sz="2400">
              <a:solidFill>
                <a:srgbClr val="000000"/>
              </a:solidFill>
              <a:latin typeface="Verdana"/>
              <a:ea typeface="Verdana"/>
              <a:cs typeface="Verdana"/>
              <a:sym typeface="Verdana"/>
            </a:endParaRPr>
          </a:p>
        </p:txBody>
      </p:sp>
      <p:sp>
        <p:nvSpPr>
          <p:cNvPr id="134" name="Google Shape;134;p20"/>
          <p:cNvSpPr/>
          <p:nvPr/>
        </p:nvSpPr>
        <p:spPr>
          <a:xfrm>
            <a:off x="100525" y="780825"/>
            <a:ext cx="2823600" cy="70200"/>
          </a:xfrm>
          <a:prstGeom prst="rect">
            <a:avLst/>
          </a:prstGeom>
          <a:solidFill>
            <a:srgbClr val="93C47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0"/>
          <p:cNvSpPr/>
          <p:nvPr/>
        </p:nvSpPr>
        <p:spPr>
          <a:xfrm>
            <a:off x="100525" y="592500"/>
            <a:ext cx="4320900" cy="70200"/>
          </a:xfrm>
          <a:prstGeom prst="rect">
            <a:avLst/>
          </a:prstGeom>
          <a:solidFill>
            <a:srgbClr val="E6913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6" name="Google Shape;136;p2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877875" y="1584900"/>
            <a:ext cx="4161823" cy="3121375"/>
          </a:xfrm>
          <a:prstGeom prst="rect">
            <a:avLst/>
          </a:prstGeom>
          <a:no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pic>
        <p:nvPicPr>
          <p:cNvPr id="137" name="Google Shape;137;p20"/>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272800" y="2413876"/>
            <a:ext cx="1939125" cy="2584351"/>
          </a:xfrm>
          <a:prstGeom prst="rect">
            <a:avLst/>
          </a:prstGeom>
          <a:no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41"/>
        <p:cNvGrpSpPr/>
        <p:nvPr/>
      </p:nvGrpSpPr>
      <p:grpSpPr>
        <a:xfrm>
          <a:off x="0" y="0"/>
          <a:ext cx="0" cy="0"/>
          <a:chOff x="0" y="0"/>
          <a:chExt cx="0" cy="0"/>
        </a:xfrm>
      </p:grpSpPr>
      <p:pic>
        <p:nvPicPr>
          <p:cNvPr id="142" name="Google Shape;142;p21" title="Chart"/>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2400" y="830834"/>
            <a:ext cx="6974700" cy="4312667"/>
          </a:xfrm>
          <a:prstGeom prst="rect">
            <a:avLst/>
          </a:prstGeom>
          <a:noFill/>
          <a:ln>
            <a:noFill/>
          </a:ln>
        </p:spPr>
      </p:pic>
      <p:pic>
        <p:nvPicPr>
          <p:cNvPr id="143" name="Google Shape;143;p2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133700" y="0"/>
            <a:ext cx="2010298" cy="1054449"/>
          </a:xfrm>
          <a:prstGeom prst="rect">
            <a:avLst/>
          </a:prstGeom>
          <a:noFill/>
          <a:ln>
            <a:noFill/>
          </a:ln>
        </p:spPr>
      </p:pic>
      <p:sp>
        <p:nvSpPr>
          <p:cNvPr id="144" name="Google Shape;144;p21"/>
          <p:cNvSpPr txBox="1">
            <a:spLocks noGrp="1"/>
          </p:cNvSpPr>
          <p:nvPr>
            <p:ph type="title"/>
          </p:nvPr>
        </p:nvSpPr>
        <p:spPr>
          <a:xfrm>
            <a:off x="100525" y="0"/>
            <a:ext cx="6974700" cy="51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666666"/>
                </a:solidFill>
                <a:latin typeface="Verdana"/>
                <a:ea typeface="Verdana"/>
                <a:cs typeface="Verdana"/>
                <a:sym typeface="Verdana"/>
              </a:rPr>
              <a:t>Relative Humidity and Spotfires</a:t>
            </a:r>
            <a:endParaRPr sz="3000">
              <a:solidFill>
                <a:srgbClr val="666666"/>
              </a:solidFill>
              <a:latin typeface="Verdana"/>
              <a:ea typeface="Verdana"/>
              <a:cs typeface="Verdana"/>
              <a:sym typeface="Verdana"/>
            </a:endParaRPr>
          </a:p>
        </p:txBody>
      </p:sp>
      <p:sp>
        <p:nvSpPr>
          <p:cNvPr id="145" name="Google Shape;145;p21"/>
          <p:cNvSpPr/>
          <p:nvPr/>
        </p:nvSpPr>
        <p:spPr>
          <a:xfrm>
            <a:off x="100525" y="780825"/>
            <a:ext cx="2823600" cy="70200"/>
          </a:xfrm>
          <a:prstGeom prst="rect">
            <a:avLst/>
          </a:prstGeom>
          <a:solidFill>
            <a:srgbClr val="93C47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1"/>
          <p:cNvSpPr/>
          <p:nvPr/>
        </p:nvSpPr>
        <p:spPr>
          <a:xfrm>
            <a:off x="100525" y="592500"/>
            <a:ext cx="4320900" cy="70200"/>
          </a:xfrm>
          <a:prstGeom prst="rect">
            <a:avLst/>
          </a:prstGeom>
          <a:solidFill>
            <a:srgbClr val="E6913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7" name="Google Shape;147;p21"/>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625150" y="1830688"/>
            <a:ext cx="2210000" cy="1657500"/>
          </a:xfrm>
          <a:prstGeom prst="rect">
            <a:avLst/>
          </a:prstGeom>
          <a:no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pic>
        <p:nvPicPr>
          <p:cNvPr id="148" name="Google Shape;148;p21"/>
          <p:cNvPicPr preferRelativeResize="0"/>
          <p:nvPr/>
        </p:nvPicPr>
        <p:blipFill>
          <a:blip r:embed="rId6">
            <a:alphaModFix/>
          </a:blip>
          <a:stretch>
            <a:fillRect/>
          </a:stretch>
        </p:blipFill>
        <p:spPr>
          <a:xfrm>
            <a:off x="6445950" y="1524538"/>
            <a:ext cx="2467125" cy="2269775"/>
          </a:xfrm>
          <a:prstGeom prst="rect">
            <a:avLst/>
          </a:prstGeom>
          <a:no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2402</Words>
  <Application>Microsoft Office PowerPoint</Application>
  <PresentationFormat>On-screen Show (16:9)</PresentationFormat>
  <Paragraphs>104</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Bell MT</vt:lpstr>
      <vt:lpstr>Impact</vt:lpstr>
      <vt:lpstr>Verdana</vt:lpstr>
      <vt:lpstr>Simple Light</vt:lpstr>
      <vt:lpstr>Matchstick Model</vt:lpstr>
      <vt:lpstr>Laboratory Safety Review</vt:lpstr>
      <vt:lpstr>PowerPoint Presentation</vt:lpstr>
      <vt:lpstr>Matchstick Prairie</vt:lpstr>
      <vt:lpstr>The Fire Triangle</vt:lpstr>
      <vt:lpstr>The Fire Environment Triangle</vt:lpstr>
      <vt:lpstr>Fuel</vt:lpstr>
      <vt:lpstr>Weather</vt:lpstr>
      <vt:lpstr>Relative Humidity and Spotfires</vt:lpstr>
      <vt:lpstr>Topography</vt:lpstr>
      <vt:lpstr>Experimental Design</vt:lpstr>
      <vt:lpstr>Experimental Results</vt:lpstr>
      <vt:lpstr>Experimental Results/Data Analysis</vt:lpstr>
      <vt:lpstr>Experimental Conclusion(s)</vt:lpstr>
      <vt:lpstr>Experimental Design</vt:lpstr>
      <vt:lpstr>Class Presentations</vt:lpstr>
      <vt:lpstr>Insulative Properties of Soil &amp; Bark</vt:lpstr>
      <vt:lpstr>Insulative Properties of Soil &amp; Bark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Matchstick Model</dc:title>
  <dc:creator>Carolyn Baldwin</dc:creator>
  <cp:lastModifiedBy>Carolyn Baldwin</cp:lastModifiedBy>
  <cp:revision>2</cp:revision>
  <dcterms:modified xsi:type="dcterms:W3CDTF">2020-09-24T20:44:10Z</dcterms:modified>
</cp:coreProperties>
</file>