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8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2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5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2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1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2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8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9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6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6534-70CD-4385-9BEF-4367B3D2AEA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272B0-059D-497C-AD00-E8F16FBE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3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source=images&amp;cd=&amp;cad=rja&amp;uact=8&amp;ved=0ahUKEwi_p6O5vcHNAhXBMGMKHY6qBxQQjRwIBw&amp;url=http://clubpenguin.wikia.com/wiki/Water_Droplet_pin&amp;bvm=bv.125596728,d.cGc&amp;psig=AFQjCNHiR-PlsvR8Wxg68L6WTUmQUwMDHQ&amp;ust=1466885761113810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j-kOjJvMHNAhVjVWMKHTGVAEUQjRwIBw&amp;url=http://www.clipartbest.com/cartoon-flame&amp;bvm=bv.125596728,d.cGc&amp;psig=AFQjCNGkE-aa8T3vF_aplW4yFh3xuBofSQ&amp;ust=146688552232862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ipartion.com/free-clipart-10708/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hyperlink" Target="http://www.google.com/url?sa=i&amp;rct=j&amp;q=&amp;esrc=s&amp;source=images&amp;cd=&amp;cad=rja&amp;uact=8&amp;ved=0ahUKEwiolduGwMHNAhUY7GMKHQ-NBSIQjRwIBw&amp;url=http://cliparwolf.com/files/9/179726.html&amp;psig=AFQjCNHPLO8zG-EEQPwj28Zf_hODhcauOg&amp;ust=1466886458529858" TargetMode="External"/><Relationship Id="rId4" Type="http://schemas.openxmlformats.org/officeDocument/2006/relationships/hyperlink" Target="http://www.google.com/url?sa=i&amp;rct=j&amp;q=&amp;esrc=s&amp;source=images&amp;cd=&amp;cad=rja&amp;uact=8&amp;ved=0ahUKEwj6tMarvMHNAhUD0mMKHQnDA2oQjRwIBw&amp;url=http://infospace.ischool.syr.edu/2011/01/12/the-energy-of-information/&amp;bvm=bv.125596728,d.cGc&amp;psig=AFQjCNH3HXW5KoQWbR5-jcaRQ4_BaTZgSg&amp;ust=1466885450491704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4044301" y="-770338"/>
            <a:ext cx="718200" cy="45719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51681" y="1616938"/>
            <a:ext cx="8730594" cy="5032286"/>
            <a:chOff x="908706" y="529489"/>
            <a:chExt cx="8730594" cy="5032286"/>
          </a:xfrm>
        </p:grpSpPr>
        <p:grpSp>
          <p:nvGrpSpPr>
            <p:cNvPr id="18" name="Group 17"/>
            <p:cNvGrpSpPr/>
            <p:nvPr/>
          </p:nvGrpSpPr>
          <p:grpSpPr>
            <a:xfrm>
              <a:off x="1587500" y="529489"/>
              <a:ext cx="8051800" cy="5032286"/>
              <a:chOff x="1257300" y="516920"/>
              <a:chExt cx="8051800" cy="5032286"/>
            </a:xfrm>
          </p:grpSpPr>
          <p:pic>
            <p:nvPicPr>
              <p:cNvPr id="19" name="Picture 10" descr="http://www.clipartbest.com/cliparts/4Tb/pkx/4TbpkxETg.png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7407" y="676262"/>
                <a:ext cx="688297" cy="8683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0" name="Group 19"/>
              <p:cNvGrpSpPr/>
              <p:nvPr/>
            </p:nvGrpSpPr>
            <p:grpSpPr>
              <a:xfrm>
                <a:off x="1257300" y="516920"/>
                <a:ext cx="8051800" cy="5032286"/>
                <a:chOff x="1257300" y="516920"/>
                <a:chExt cx="8051800" cy="5032286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1257300" y="4175542"/>
                  <a:ext cx="8051800" cy="109666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257300" y="516920"/>
                  <a:ext cx="6045200" cy="1045180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b="0" dirty="0">
                      <a:effectLst/>
                    </a:rPr>
                    <a:t/>
                  </a:r>
                  <a:br>
                    <a:rPr lang="en-US" b="0" dirty="0">
                      <a:effectLst/>
                    </a:rPr>
                  </a:br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257300" y="1651000"/>
                  <a:ext cx="6705600" cy="121467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257300" y="2967739"/>
                  <a:ext cx="7391400" cy="107383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339850" y="4348877"/>
                  <a:ext cx="7226300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~100 </a:t>
                  </a:r>
                  <a:r>
                    <a:rPr lang="en-US" b="1" baseline="30000" dirty="0" err="1"/>
                    <a:t>o</a:t>
                  </a:r>
                  <a:r>
                    <a:rPr lang="en-US" b="1" dirty="0" err="1"/>
                    <a:t>C</a:t>
                  </a:r>
                  <a:r>
                    <a:rPr lang="en-US" b="1" dirty="0"/>
                    <a:t> (~212 </a:t>
                  </a:r>
                  <a:r>
                    <a:rPr lang="en-US" b="1" baseline="30000" dirty="0" err="1"/>
                    <a:t>o</a:t>
                  </a:r>
                  <a:r>
                    <a:rPr lang="en-US" b="1" dirty="0" err="1"/>
                    <a:t>F</a:t>
                  </a:r>
                  <a:r>
                    <a:rPr lang="en-US" b="1" dirty="0"/>
                    <a:t>)</a:t>
                  </a:r>
                </a:p>
                <a:p>
                  <a:r>
                    <a:rPr lang="en-US" b="1" dirty="0"/>
                    <a:t>Temperature of </a:t>
                  </a:r>
                  <a:r>
                    <a:rPr lang="en-US" b="1" dirty="0" smtClean="0"/>
                    <a:t>fuel </a:t>
                  </a:r>
                  <a:r>
                    <a:rPr lang="en-US" b="1" dirty="0" smtClean="0"/>
                    <a:t>rises </a:t>
                  </a:r>
                  <a:r>
                    <a:rPr lang="en-US" b="1" dirty="0"/>
                    <a:t>to </a:t>
                  </a:r>
                  <a:r>
                    <a:rPr lang="en-US" b="1" dirty="0" smtClean="0"/>
                    <a:t>~100 </a:t>
                  </a:r>
                  <a:r>
                    <a:rPr lang="en-US" b="1" baseline="30000" dirty="0" err="1"/>
                    <a:t>o</a:t>
                  </a:r>
                  <a:r>
                    <a:rPr lang="en-US" b="1" dirty="0" err="1"/>
                    <a:t>C</a:t>
                  </a:r>
                  <a:r>
                    <a:rPr lang="en-US" b="1" dirty="0"/>
                    <a:t> and </a:t>
                  </a:r>
                  <a:r>
                    <a:rPr lang="en-US" b="1" dirty="0" smtClean="0"/>
                    <a:t>moisture </a:t>
                  </a:r>
                  <a:r>
                    <a:rPr lang="en-US" b="1" dirty="0"/>
                    <a:t>in fuel rises to boiling point</a:t>
                  </a:r>
                  <a:r>
                    <a:rPr lang="en-US" dirty="0"/>
                    <a:t>.</a:t>
                  </a:r>
                  <a:r>
                    <a:rPr lang="en-US" b="0" dirty="0">
                      <a:effectLst/>
                    </a:rPr>
                    <a:t/>
                  </a:r>
                  <a:br>
                    <a:rPr lang="en-US" b="0" dirty="0">
                      <a:effectLst/>
                    </a:rPr>
                  </a:br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392237" y="3118244"/>
                  <a:ext cx="6451600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~100 </a:t>
                  </a:r>
                  <a:r>
                    <a:rPr lang="en-US" b="1" baseline="30000" dirty="0" err="1"/>
                    <a:t>o</a:t>
                  </a:r>
                  <a:r>
                    <a:rPr lang="en-US" b="1" dirty="0" err="1"/>
                    <a:t>C</a:t>
                  </a:r>
                  <a:r>
                    <a:rPr lang="en-US" b="1" dirty="0"/>
                    <a:t> (</a:t>
                  </a:r>
                  <a:r>
                    <a:rPr lang="en-US" b="1" dirty="0">
                      <a:effectLst/>
                    </a:rPr>
                    <a:t>~212 </a:t>
                  </a:r>
                  <a:r>
                    <a:rPr lang="en-US" b="1" baseline="30000" dirty="0" err="1"/>
                    <a:t>o</a:t>
                  </a:r>
                  <a:r>
                    <a:rPr lang="en-US" b="1" dirty="0" err="1">
                      <a:effectLst/>
                    </a:rPr>
                    <a:t>F</a:t>
                  </a:r>
                  <a:r>
                    <a:rPr lang="en-US" b="1" dirty="0"/>
                    <a:t>)</a:t>
                  </a:r>
                </a:p>
                <a:p>
                  <a:r>
                    <a:rPr lang="en-US" b="1" dirty="0"/>
                    <a:t>Moisture is changed from liquid to gas.</a:t>
                  </a:r>
                  <a:r>
                    <a:rPr lang="en-US" b="1" dirty="0">
                      <a:effectLst/>
                    </a:rPr>
                    <a:t/>
                  </a:r>
                  <a:br>
                    <a:rPr lang="en-US" b="1" dirty="0">
                      <a:effectLst/>
                    </a:rPr>
                  </a:br>
                  <a:endParaRPr lang="en-US" b="1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355762" y="1768732"/>
                  <a:ext cx="5796221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200-300 </a:t>
                  </a:r>
                  <a:r>
                    <a:rPr lang="en-US" b="1" baseline="30000" dirty="0" err="1"/>
                    <a:t>o</a:t>
                  </a:r>
                  <a:r>
                    <a:rPr lang="en-US" b="1" dirty="0" err="1"/>
                    <a:t>C</a:t>
                  </a:r>
                  <a:r>
                    <a:rPr lang="en-US" b="1" dirty="0"/>
                    <a:t> (400-600 </a:t>
                  </a:r>
                  <a:r>
                    <a:rPr lang="en-US" b="1" baseline="30000" dirty="0" err="1"/>
                    <a:t>o</a:t>
                  </a:r>
                  <a:r>
                    <a:rPr lang="en-US" b="1" dirty="0" err="1"/>
                    <a:t>F</a:t>
                  </a:r>
                  <a:r>
                    <a:rPr lang="en-US" b="1" dirty="0"/>
                    <a:t>) Temperature of fuels rises. Cellulose molecules (solids) break down into small carbohydrate molecules in the gas phase. This is pyrolysis. </a:t>
                  </a:r>
                  <a:endParaRPr lang="en-US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355762" y="617602"/>
                  <a:ext cx="5473700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300-400 </a:t>
                  </a:r>
                  <a:r>
                    <a:rPr lang="en-US" b="1" baseline="30000" dirty="0" err="1"/>
                    <a:t>o</a:t>
                  </a:r>
                  <a:r>
                    <a:rPr lang="en-US" b="1" dirty="0" err="1"/>
                    <a:t>C</a:t>
                  </a:r>
                  <a:r>
                    <a:rPr lang="en-US" b="1" dirty="0"/>
                    <a:t> (500-700 </a:t>
                  </a:r>
                  <a:r>
                    <a:rPr lang="en-US" b="1" baseline="30000" dirty="0" err="1"/>
                    <a:t>o</a:t>
                  </a:r>
                  <a:r>
                    <a:rPr lang="en-US" b="1" dirty="0" err="1"/>
                    <a:t>F</a:t>
                  </a:r>
                  <a:r>
                    <a:rPr lang="en-US" b="1" dirty="0"/>
                    <a:t>) Combustion occurs when gaseous carbohydrate molecules combine with oxygen molecules and ignite!!! </a:t>
                  </a:r>
                  <a:r>
                    <a:rPr lang="en-US" b="0" dirty="0">
                      <a:effectLst/>
                    </a:rPr>
                    <a:t/>
                  </a:r>
                  <a:br>
                    <a:rPr lang="en-US" b="0" dirty="0">
                      <a:effectLst/>
                    </a:rPr>
                  </a:br>
                  <a:endParaRPr lang="en-US" dirty="0"/>
                </a:p>
              </p:txBody>
            </p:sp>
            <p:pic>
              <p:nvPicPr>
                <p:cNvPr id="30" name="Picture 6" descr="http://infospace.ischool.syr.edu/files/2011/01/molecule.png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8899" y="1854830"/>
                  <a:ext cx="728601" cy="7511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16" descr="https://encrypted-tbn2.gstatic.com/images?q=tbn:ANd9GcQnVY3nLxj1IyyAu1hpPc3j-Px-Z7VE0ddg8TCNmFALB3Ct9XRo">
                  <a:hlinkClick r:id="rId6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881048" y="4296360"/>
                  <a:ext cx="221103" cy="85502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" name="Picture 18" descr="http://vignette1.wikia.nocookie.net/clubpenguin/images/a/a7/Water_Droplet_Pin.PNG/revision/latest?cb=20150314141114">
                  <a:hlinkClick r:id="rId8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37500" y="3011333"/>
                  <a:ext cx="653923" cy="95357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1" name="Picture 20" descr="http://cliparwolf.com/cliparts/files2/flame-clip-art-cartoon-vector-flame-clip-art-420726-images-179x248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94148" y="749326"/>
                <a:ext cx="549954" cy="7619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" name="Rectangle 1"/>
            <p:cNvSpPr/>
            <p:nvPr/>
          </p:nvSpPr>
          <p:spPr>
            <a:xfrm>
              <a:off x="908706" y="4188111"/>
              <a:ext cx="7200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1.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08706" y="3002131"/>
              <a:ext cx="7200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2</a:t>
              </a:r>
              <a:r>
                <a:rPr lang="en-US" sz="5400" b="1" cap="none" spc="0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.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08977" y="1816151"/>
              <a:ext cx="7200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3</a:t>
              </a:r>
              <a:r>
                <a:rPr lang="en-US" sz="5400" b="1" cap="none" spc="0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.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09248" y="630171"/>
              <a:ext cx="7200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4</a:t>
              </a:r>
              <a:r>
                <a:rPr lang="en-US" sz="5400" b="1" cap="none" spc="0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.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817A82D-B768-4326-9CF2-05BECBE94C72}"/>
              </a:ext>
            </a:extLst>
          </p:cNvPr>
          <p:cNvSpPr txBox="1"/>
          <p:nvPr/>
        </p:nvSpPr>
        <p:spPr>
          <a:xfrm>
            <a:off x="323850" y="247650"/>
            <a:ext cx="1143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Stair Step Guide to Combustion: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>
                <a:solidFill>
                  <a:srgbClr val="C00000"/>
                </a:solidFill>
              </a:rPr>
              <a:t>Start at the bottom and “climb up” to where the fuels ignite!</a:t>
            </a:r>
          </a:p>
        </p:txBody>
      </p:sp>
    </p:spTree>
    <p:extLst>
      <p:ext uri="{BB962C8B-B14F-4D97-AF65-F5344CB8AC3E}">
        <p14:creationId xmlns:p14="http://schemas.microsoft.com/office/powerpoint/2010/main" val="130033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103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Berkowitz, Caitlyn - FS</dc:creator>
  <cp:lastModifiedBy>Abrahamson, Ilana L -FS</cp:lastModifiedBy>
  <cp:revision>16</cp:revision>
  <cp:lastPrinted>2016-06-29T22:39:01Z</cp:lastPrinted>
  <dcterms:created xsi:type="dcterms:W3CDTF">2016-06-24T20:10:19Z</dcterms:created>
  <dcterms:modified xsi:type="dcterms:W3CDTF">2019-10-07T14:43:31Z</dcterms:modified>
</cp:coreProperties>
</file>